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custDataLst>
    <p:tags r:id="rId25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6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007" y="458287"/>
            <a:ext cx="8053984" cy="106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4144" y="1838277"/>
            <a:ext cx="7855711" cy="3567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ok.gyorikonyvtar.hu/jadox/portal/default-page.psml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hyperlink" Target="https://www.europeana.eu/portal/hu/search?f%5bDATA_PROVIDER%5d%5b%5d=Dr.%2BKov%C3%A1cs%2BP%C3%A1l%2BCounty%2BLibrary" TargetMode="External"/><Relationship Id="rId4" Type="http://schemas.openxmlformats.org/officeDocument/2006/relationships/hyperlink" Target="http://kozoskatalogus.gyorikonyvtar.h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dok.kkmk.monguz.h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I8n57DYY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_62kffOC34&amp;amp;t=5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46w7FkoWmIc&amp;amp;t=2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1626"/>
            <a:ext cx="9144000" cy="678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7970">
              <a:lnSpc>
                <a:spcPct val="100000"/>
              </a:lnSpc>
            </a:pPr>
            <a:r>
              <a:rPr sz="2800" spc="-20" dirty="0">
                <a:latin typeface="Verdana"/>
                <a:cs typeface="Verdana"/>
              </a:rPr>
              <a:t>S</a:t>
            </a:r>
            <a:r>
              <a:rPr sz="2800" spc="-30" dirty="0">
                <a:latin typeface="Verdana"/>
                <a:cs typeface="Verdana"/>
              </a:rPr>
              <a:t>z</a:t>
            </a:r>
            <a:r>
              <a:rPr sz="2800" spc="-20" dirty="0">
                <a:latin typeface="Verdana"/>
                <a:cs typeface="Verdana"/>
              </a:rPr>
              <a:t>ö</a:t>
            </a:r>
            <a:r>
              <a:rPr sz="2800" spc="-55" dirty="0">
                <a:latin typeface="Verdana"/>
                <a:cs typeface="Verdana"/>
              </a:rPr>
              <a:t>v</a:t>
            </a:r>
            <a:r>
              <a:rPr sz="2800" spc="-20" dirty="0">
                <a:latin typeface="Verdana"/>
                <a:cs typeface="Verdana"/>
              </a:rPr>
              <a:t>eg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beí</a:t>
            </a:r>
            <a:r>
              <a:rPr sz="2800" spc="-15" dirty="0">
                <a:latin typeface="Verdana"/>
                <a:cs typeface="Verdana"/>
              </a:rPr>
              <a:t>r</a:t>
            </a:r>
            <a:r>
              <a:rPr sz="2800" spc="-30" dirty="0">
                <a:latin typeface="Verdana"/>
                <a:cs typeface="Verdana"/>
              </a:rPr>
              <a:t>á</a:t>
            </a:r>
            <a:r>
              <a:rPr sz="2800" spc="-20" dirty="0">
                <a:latin typeface="Verdana"/>
                <a:cs typeface="Verdana"/>
              </a:rPr>
              <a:t>sához</a:t>
            </a:r>
            <a:r>
              <a:rPr sz="2800" spc="5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katti</a:t>
            </a:r>
            <a:r>
              <a:rPr sz="2800" spc="-35" dirty="0">
                <a:latin typeface="Verdana"/>
                <a:cs typeface="Verdana"/>
              </a:rPr>
              <a:t>n</a:t>
            </a:r>
            <a:r>
              <a:rPr sz="2800" spc="-15" dirty="0">
                <a:latin typeface="Verdana"/>
                <a:cs typeface="Verdana"/>
              </a:rPr>
              <a:t>ts</a:t>
            </a:r>
            <a:r>
              <a:rPr sz="2800" spc="-35" dirty="0">
                <a:latin typeface="Verdana"/>
                <a:cs typeface="Verdana"/>
              </a:rPr>
              <a:t>o</a:t>
            </a:r>
            <a:r>
              <a:rPr sz="2800" spc="-20" dirty="0">
                <a:latin typeface="Verdana"/>
                <a:cs typeface="Verdana"/>
              </a:rPr>
              <a:t>n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d</a:t>
            </a:r>
            <a:r>
              <a:rPr sz="2800" spc="-20" dirty="0"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2394204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109727"/>
                </a:moveTo>
                <a:lnTo>
                  <a:pt x="4803394" y="109727"/>
                </a:lnTo>
                <a:lnTo>
                  <a:pt x="480339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39420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78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6616" y="385445"/>
            <a:ext cx="8053984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0" algn="ctr">
              <a:lnSpc>
                <a:spcPct val="100000"/>
              </a:lnSpc>
            </a:pPr>
            <a:r>
              <a:rPr dirty="0"/>
              <a:t>DI</a:t>
            </a:r>
            <a:r>
              <a:rPr spc="5" dirty="0"/>
              <a:t>G</a:t>
            </a:r>
            <a:r>
              <a:rPr dirty="0"/>
              <a:t>I</a:t>
            </a:r>
            <a:r>
              <a:rPr spc="-270" dirty="0"/>
              <a:t>T</a:t>
            </a:r>
            <a:r>
              <a:rPr dirty="0"/>
              <a:t>ALIZÁ</a:t>
            </a:r>
            <a:r>
              <a:rPr spc="10" dirty="0"/>
              <a:t>L</a:t>
            </a:r>
            <a:r>
              <a:rPr dirty="0"/>
              <a:t>ÁSI</a:t>
            </a:r>
            <a:r>
              <a:rPr spc="-35" dirty="0"/>
              <a:t> </a:t>
            </a:r>
            <a:r>
              <a:rPr dirty="0"/>
              <a:t>G</a:t>
            </a:r>
            <a:r>
              <a:rPr spc="-345" dirty="0"/>
              <a:t>Y</a:t>
            </a:r>
            <a:r>
              <a:rPr dirty="0"/>
              <a:t>AK</a:t>
            </a:r>
            <a:r>
              <a:rPr spc="10" dirty="0"/>
              <a:t>O</a:t>
            </a:r>
            <a:r>
              <a:rPr dirty="0"/>
              <a:t>RL</a:t>
            </a:r>
            <a:r>
              <a:rPr spc="-265" dirty="0"/>
              <a:t>A</a:t>
            </a:r>
            <a:r>
              <a:rPr dirty="0"/>
              <a:t>T</a:t>
            </a:r>
            <a:r>
              <a:rPr spc="-170" dirty="0"/>
              <a:t> </a:t>
            </a:r>
            <a:r>
              <a:rPr dirty="0"/>
              <a:t>A</a:t>
            </a:r>
          </a:p>
          <a:p>
            <a:pPr marL="673100" marR="15875" algn="ctr">
              <a:lnSpc>
                <a:spcPts val="4520"/>
              </a:lnSpc>
            </a:pPr>
            <a:r>
              <a:rPr dirty="0"/>
              <a:t>DR.</a:t>
            </a:r>
            <a:r>
              <a:rPr spc="-15" dirty="0"/>
              <a:t> </a:t>
            </a:r>
            <a:r>
              <a:rPr dirty="0"/>
              <a:t>KOVÁCS</a:t>
            </a:r>
            <a:r>
              <a:rPr spc="-10" dirty="0"/>
              <a:t> </a:t>
            </a:r>
            <a:r>
              <a:rPr dirty="0"/>
              <a:t>PÁL</a:t>
            </a:r>
            <a:r>
              <a:rPr spc="-80" dirty="0"/>
              <a:t> </a:t>
            </a:r>
            <a:r>
              <a:rPr dirty="0"/>
              <a:t>KÖNY</a:t>
            </a:r>
            <a:r>
              <a:rPr spc="-20" dirty="0"/>
              <a:t>V</a:t>
            </a:r>
            <a:r>
              <a:rPr dirty="0"/>
              <a:t>TÁR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57400" y="1600200"/>
            <a:ext cx="579120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ÉS</a:t>
            </a:r>
            <a:r>
              <a:rPr sz="3800" b="1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KÖZ</a:t>
            </a:r>
            <a:r>
              <a:rPr sz="3800" b="1" spc="10" dirty="0">
                <a:solidFill>
                  <a:srgbClr val="009999"/>
                </a:solidFill>
                <a:latin typeface="Arial"/>
                <a:cs typeface="Arial"/>
              </a:rPr>
              <a:t>Ö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SS</a:t>
            </a:r>
            <a:r>
              <a:rPr sz="3800" b="1" spc="-20" dirty="0">
                <a:solidFill>
                  <a:srgbClr val="009999"/>
                </a:solidFill>
                <a:latin typeface="Arial"/>
                <a:cs typeface="Arial"/>
              </a:rPr>
              <a:t>É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GI</a:t>
            </a:r>
            <a:r>
              <a:rPr sz="3800" b="1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TÉRBEN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904" y="2447544"/>
            <a:ext cx="3744467" cy="2499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78250" y="4698365"/>
            <a:ext cx="5289550" cy="162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135" algn="ctr">
              <a:lnSpc>
                <a:spcPct val="100000"/>
              </a:lnSpc>
            </a:pP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NEMZET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SÉGKU</a:t>
            </a:r>
            <a:r>
              <a:rPr sz="1800" b="1" spc="-135" dirty="0">
                <a:solidFill>
                  <a:srgbClr val="990099"/>
                </a:solidFill>
                <a:latin typeface="Arial"/>
                <a:cs typeface="Arial"/>
              </a:rPr>
              <a:t>T</a:t>
            </a:r>
            <a:r>
              <a:rPr sz="1800" b="1" spc="-185" dirty="0">
                <a:solidFill>
                  <a:srgbClr val="99009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TÁS</a:t>
            </a:r>
            <a:r>
              <a:rPr sz="1800" b="1" spc="3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ÉS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HE</a:t>
            </a:r>
            <a:r>
              <a:rPr sz="1800" b="1" spc="-170" dirty="0">
                <a:solidFill>
                  <a:srgbClr val="9900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YT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Ö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ÍRTÉNET 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. SZE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LEM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,</a:t>
            </a:r>
            <a:r>
              <a:rPr sz="1800" b="1" spc="-2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U</a:t>
            </a:r>
            <a:r>
              <a:rPr sz="1800" b="1" spc="-130" dirty="0">
                <a:solidFill>
                  <a:srgbClr val="9900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TUR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Á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S KINCSE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KÖNYVTÁ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I DO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U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TUMOK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ÉS</a:t>
            </a:r>
            <a:r>
              <a:rPr sz="1800" b="1" spc="-1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DIGI</a:t>
            </a:r>
            <a:r>
              <a:rPr sz="1800" b="1" spc="-130" dirty="0">
                <a:solidFill>
                  <a:srgbClr val="990099"/>
                </a:solidFill>
                <a:latin typeface="Arial"/>
                <a:cs typeface="Arial"/>
              </a:rPr>
              <a:t>T</a:t>
            </a:r>
            <a:r>
              <a:rPr sz="1800" b="1" spc="-55" dirty="0">
                <a:solidFill>
                  <a:srgbClr val="99009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LIZÁLÁS</a:t>
            </a:r>
            <a:endParaRPr sz="1800" dirty="0">
              <a:latin typeface="Arial"/>
              <a:cs typeface="Arial"/>
            </a:endParaRPr>
          </a:p>
          <a:p>
            <a:pPr marL="840105" marR="829310" indent="563880">
              <a:lnSpc>
                <a:spcPct val="100000"/>
              </a:lnSpc>
            </a:pP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Sz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ai</a:t>
            </a:r>
            <a:r>
              <a:rPr sz="1800" b="1" spc="1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to</a:t>
            </a:r>
            <a:r>
              <a:rPr sz="1800" b="1" spc="-40" dirty="0">
                <a:solidFill>
                  <a:srgbClr val="990099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ábbk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pzés Or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zágos Idegen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990099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el</a:t>
            </a:r>
            <a:r>
              <a:rPr sz="1800" b="1" spc="-45" dirty="0">
                <a:solidFill>
                  <a:srgbClr val="990099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ű</a:t>
            </a:r>
            <a:r>
              <a:rPr sz="1800" b="1" spc="4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Kön</a:t>
            </a:r>
            <a:r>
              <a:rPr sz="1800" b="1" spc="-15" dirty="0">
                <a:solidFill>
                  <a:srgbClr val="990099"/>
                </a:solidFill>
                <a:latin typeface="Arial"/>
                <a:cs typeface="Arial"/>
              </a:rPr>
              <a:t>y</a:t>
            </a:r>
            <a:r>
              <a:rPr sz="1800" b="1" spc="-45" dirty="0">
                <a:solidFill>
                  <a:srgbClr val="990099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tár</a:t>
            </a:r>
            <a:endParaRPr sz="1800" dirty="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Bu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apest,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20</a:t>
            </a:r>
            <a:r>
              <a:rPr sz="1800" b="1" spc="-10" dirty="0">
                <a:solidFill>
                  <a:srgbClr val="990099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8. á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ril</a:t>
            </a:r>
            <a:r>
              <a:rPr sz="1800" b="1" spc="5" dirty="0">
                <a:solidFill>
                  <a:srgbClr val="990099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99"/>
                </a:solidFill>
                <a:latin typeface="Arial"/>
                <a:cs typeface="Arial"/>
              </a:rPr>
              <a:t>s 2.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6837045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Hel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ismereti</a:t>
            </a:r>
            <a:r>
              <a:rPr sz="2400" b="1" spc="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f</a:t>
            </a:r>
            <a:r>
              <a:rPr sz="2400" b="1" spc="-10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l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ó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ratok</a:t>
            </a:r>
            <a:r>
              <a:rPr sz="2400" b="1" spc="1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mik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o</a:t>
            </a:r>
            <a:r>
              <a:rPr sz="2400" b="1" spc="-10" dirty="0">
                <a:latin typeface="Verdana"/>
                <a:cs typeface="Verdana"/>
              </a:rPr>
              <a:t>f</a:t>
            </a:r>
            <a:r>
              <a:rPr sz="2400" b="1" dirty="0">
                <a:latin typeface="Verdana"/>
                <a:cs typeface="Verdana"/>
              </a:rPr>
              <a:t>i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mről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ö</a:t>
            </a:r>
            <a:r>
              <a:rPr sz="2400" b="1" dirty="0">
                <a:latin typeface="Verdana"/>
                <a:cs typeface="Verdana"/>
              </a:rPr>
              <a:t>z</a:t>
            </a:r>
            <a:r>
              <a:rPr sz="2400" b="1" spc="-15" dirty="0">
                <a:latin typeface="Verdana"/>
                <a:cs typeface="Verdana"/>
              </a:rPr>
              <a:t>ö</a:t>
            </a:r>
            <a:r>
              <a:rPr sz="2400" b="1" dirty="0">
                <a:latin typeface="Verdana"/>
                <a:cs typeface="Verdana"/>
              </a:rPr>
              <a:t>sségi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sz</a:t>
            </a:r>
            <a:r>
              <a:rPr sz="2400" b="1" spc="-10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lgá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at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6652" y="2781300"/>
            <a:ext cx="204978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7903" y="2887979"/>
            <a:ext cx="2112263" cy="2944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475" y="371856"/>
            <a:ext cx="5828538" cy="1062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5008" y="421924"/>
            <a:ext cx="8053984" cy="1062355"/>
          </a:xfrm>
          <a:prstGeom prst="rect">
            <a:avLst/>
          </a:prstGeom>
        </p:spPr>
        <p:txBody>
          <a:bodyPr vert="horz" wrap="square" lIns="0" tIns="131833" rIns="0" bIns="0" rtlCol="0">
            <a:spAutoFit/>
          </a:bodyPr>
          <a:lstStyle/>
          <a:p>
            <a:pPr marL="132080">
              <a:lnSpc>
                <a:spcPct val="100000"/>
              </a:lnSpc>
            </a:pPr>
            <a:r>
              <a:rPr dirty="0"/>
              <a:t>Digitalizá</a:t>
            </a:r>
            <a:r>
              <a:rPr spc="-20" dirty="0"/>
              <a:t>l</a:t>
            </a:r>
            <a:r>
              <a:rPr dirty="0"/>
              <a:t>ási</a:t>
            </a:r>
            <a:r>
              <a:rPr spc="-60" dirty="0"/>
              <a:t> </a:t>
            </a:r>
            <a:r>
              <a:rPr dirty="0"/>
              <a:t>projektek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3287" y="2722451"/>
            <a:ext cx="4333240" cy="210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indent="-44767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5" dirty="0">
                <a:latin typeface="Verdana"/>
                <a:cs typeface="Verdana"/>
              </a:rPr>
              <a:t>a</a:t>
            </a:r>
            <a:r>
              <a:rPr sz="2400" b="1" dirty="0">
                <a:latin typeface="Verdana"/>
                <a:cs typeface="Verdana"/>
              </a:rPr>
              <a:t>l</a:t>
            </a:r>
            <a:r>
              <a:rPr sz="2400" b="1" spc="-10" dirty="0">
                <a:latin typeface="Verdana"/>
                <a:cs typeface="Verdana"/>
              </a:rPr>
              <a:t>f</a:t>
            </a:r>
            <a:r>
              <a:rPr sz="2400" b="1" dirty="0">
                <a:latin typeface="Verdana"/>
                <a:cs typeface="Verdana"/>
              </a:rPr>
              <a:t>ö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Szke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nelés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Fel</a:t>
            </a:r>
            <a:r>
              <a:rPr sz="2400" b="1" spc="-10" dirty="0">
                <a:latin typeface="Verdana"/>
                <a:cs typeface="Verdana"/>
              </a:rPr>
              <a:t>v</a:t>
            </a:r>
            <a:r>
              <a:rPr sz="2400" b="1" dirty="0">
                <a:latin typeface="Verdana"/>
                <a:cs typeface="Verdana"/>
              </a:rPr>
              <a:t>ágva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(lapo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spc="-25" dirty="0">
                <a:latin typeface="Verdana"/>
                <a:cs typeface="Verdana"/>
              </a:rPr>
              <a:t>Do</a:t>
            </a:r>
            <a:r>
              <a:rPr sz="2400" b="1" spc="-30" dirty="0">
                <a:latin typeface="Verdana"/>
                <a:cs typeface="Verdana"/>
              </a:rPr>
              <a:t>k</a:t>
            </a:r>
            <a:r>
              <a:rPr sz="2400" b="1" spc="-5" dirty="0">
                <a:latin typeface="Verdana"/>
                <a:cs typeface="Verdana"/>
              </a:rPr>
              <a:t>ument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spc="-5" dirty="0">
                <a:latin typeface="Verdana"/>
                <a:cs typeface="Verdana"/>
              </a:rPr>
              <a:t>m</a:t>
            </a:r>
            <a:r>
              <a:rPr sz="2400" b="1" spc="5" dirty="0">
                <a:latin typeface="Verdana"/>
                <a:cs typeface="Verdana"/>
              </a:rPr>
              <a:t>s</a:t>
            </a:r>
            <a:r>
              <a:rPr sz="2400" b="1" dirty="0">
                <a:latin typeface="Verdana"/>
                <a:cs typeface="Verdana"/>
              </a:rPr>
              <a:t>zke</a:t>
            </a:r>
            <a:r>
              <a:rPr sz="2400" b="1" spc="-15" dirty="0">
                <a:latin typeface="Verdana"/>
                <a:cs typeface="Verdana"/>
              </a:rPr>
              <a:t>n</a:t>
            </a:r>
            <a:r>
              <a:rPr sz="2400" b="1" spc="-5" dirty="0">
                <a:latin typeface="Verdana"/>
                <a:cs typeface="Verdana"/>
              </a:rPr>
              <a:t>ner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spc="-5" dirty="0">
                <a:latin typeface="Verdana"/>
                <a:cs typeface="Verdana"/>
              </a:rPr>
              <a:t>A</a:t>
            </a:r>
            <a:r>
              <a:rPr sz="2400" b="1" spc="-10" dirty="0">
                <a:latin typeface="Verdana"/>
                <a:cs typeface="Verdana"/>
              </a:rPr>
              <a:t>z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spc="-35" dirty="0">
                <a:latin typeface="Verdana"/>
                <a:cs typeface="Verdana"/>
              </a:rPr>
              <a:t>n</a:t>
            </a:r>
            <a:r>
              <a:rPr sz="2400" b="1" spc="-5" dirty="0">
                <a:latin typeface="Verdana"/>
                <a:cs typeface="Verdana"/>
              </a:rPr>
              <a:t>na</a:t>
            </a:r>
            <a:r>
              <a:rPr sz="2400" b="1" dirty="0">
                <a:latin typeface="Verdana"/>
                <a:cs typeface="Verdana"/>
              </a:rPr>
              <a:t>l</a:t>
            </a:r>
            <a:r>
              <a:rPr sz="2400" b="1" spc="3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pd</a:t>
            </a:r>
            <a:r>
              <a:rPr sz="2400" b="1" spc="5" dirty="0">
                <a:latin typeface="Verdana"/>
                <a:cs typeface="Verdana"/>
              </a:rPr>
              <a:t>f</a:t>
            </a:r>
            <a:r>
              <a:rPr sz="2400" b="1" spc="-15" dirty="0">
                <a:latin typeface="Verdana"/>
                <a:cs typeface="Verdana"/>
              </a:rPr>
              <a:t>-</a:t>
            </a:r>
            <a:r>
              <a:rPr sz="2400" b="1" dirty="0">
                <a:latin typeface="Verdana"/>
                <a:cs typeface="Verdana"/>
              </a:rPr>
              <a:t>be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475" y="371856"/>
            <a:ext cx="5828538" cy="106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5008" y="427417"/>
            <a:ext cx="8053984" cy="1062355"/>
          </a:xfrm>
          <a:prstGeom prst="rect">
            <a:avLst/>
          </a:prstGeom>
        </p:spPr>
        <p:txBody>
          <a:bodyPr vert="horz" wrap="square" lIns="0" tIns="131833" rIns="0" bIns="0" rtlCol="0">
            <a:spAutoFit/>
          </a:bodyPr>
          <a:lstStyle/>
          <a:p>
            <a:pPr marL="132080">
              <a:lnSpc>
                <a:spcPct val="100000"/>
              </a:lnSpc>
            </a:pPr>
            <a:r>
              <a:rPr dirty="0"/>
              <a:t>Digitalizá</a:t>
            </a:r>
            <a:r>
              <a:rPr spc="-20" dirty="0"/>
              <a:t>l</a:t>
            </a:r>
            <a:r>
              <a:rPr dirty="0"/>
              <a:t>ási</a:t>
            </a:r>
            <a:r>
              <a:rPr spc="-60" dirty="0"/>
              <a:t> </a:t>
            </a:r>
            <a:r>
              <a:rPr dirty="0"/>
              <a:t>projektek</a:t>
            </a:r>
          </a:p>
        </p:txBody>
      </p:sp>
      <p:sp>
        <p:nvSpPr>
          <p:cNvPr id="8" name="object 8"/>
          <p:cNvSpPr/>
          <p:nvPr/>
        </p:nvSpPr>
        <p:spPr>
          <a:xfrm>
            <a:off x="6057900" y="2205227"/>
            <a:ext cx="2324100" cy="3537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3287" y="2722451"/>
            <a:ext cx="3563620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indent="-44767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Heti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H</a:t>
            </a:r>
            <a:r>
              <a:rPr sz="2400" b="1" spc="-10" dirty="0">
                <a:latin typeface="Verdana"/>
                <a:cs typeface="Verdana"/>
              </a:rPr>
              <a:t>í</a:t>
            </a:r>
            <a:r>
              <a:rPr sz="2400" b="1" dirty="0">
                <a:latin typeface="Verdana"/>
                <a:cs typeface="Verdana"/>
              </a:rPr>
              <a:t>radó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Egy</a:t>
            </a:r>
            <a:r>
              <a:rPr sz="2400" b="1" spc="-10" dirty="0">
                <a:latin typeface="Verdana"/>
                <a:cs typeface="Verdana"/>
              </a:rPr>
              <a:t>ü</a:t>
            </a:r>
            <a:r>
              <a:rPr sz="2400" b="1" dirty="0">
                <a:latin typeface="Verdana"/>
                <a:cs typeface="Verdana"/>
              </a:rPr>
              <a:t>ttmű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ödés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-10" dirty="0">
                <a:latin typeface="Verdana"/>
                <a:cs typeface="Verdana"/>
              </a:rPr>
              <a:t>z</a:t>
            </a:r>
            <a:r>
              <a:rPr sz="2400" b="1" dirty="0">
                <a:latin typeface="Verdana"/>
                <a:cs typeface="Verdana"/>
              </a:rPr>
              <a:t>ü</a:t>
            </a:r>
            <a:r>
              <a:rPr sz="2400" b="1" spc="-1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ke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ár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yalat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 marL="460375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1009" algn="l"/>
              </a:tabLst>
            </a:pPr>
            <a:r>
              <a:rPr sz="2400" b="1" dirty="0">
                <a:latin typeface="Verdana"/>
                <a:cs typeface="Verdana"/>
              </a:rPr>
              <a:t>EPA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475" y="371856"/>
            <a:ext cx="5828538" cy="106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5008" y="427417"/>
            <a:ext cx="8053984" cy="1062355"/>
          </a:xfrm>
          <a:prstGeom prst="rect">
            <a:avLst/>
          </a:prstGeom>
        </p:spPr>
        <p:txBody>
          <a:bodyPr vert="horz" wrap="square" lIns="0" tIns="131833" rIns="0" bIns="0" rtlCol="0">
            <a:spAutoFit/>
          </a:bodyPr>
          <a:lstStyle/>
          <a:p>
            <a:pPr marL="132080">
              <a:lnSpc>
                <a:spcPct val="100000"/>
              </a:lnSpc>
            </a:pPr>
            <a:r>
              <a:rPr dirty="0"/>
              <a:t>Digitalizá</a:t>
            </a:r>
            <a:r>
              <a:rPr spc="-20" dirty="0"/>
              <a:t>l</a:t>
            </a:r>
            <a:r>
              <a:rPr dirty="0"/>
              <a:t>ási</a:t>
            </a:r>
            <a:r>
              <a:rPr spc="-60" dirty="0"/>
              <a:t> </a:t>
            </a:r>
            <a:r>
              <a:rPr dirty="0"/>
              <a:t>projektek</a:t>
            </a:r>
          </a:p>
        </p:txBody>
      </p:sp>
      <p:sp>
        <p:nvSpPr>
          <p:cNvPr id="8" name="object 8"/>
          <p:cNvSpPr/>
          <p:nvPr/>
        </p:nvSpPr>
        <p:spPr>
          <a:xfrm>
            <a:off x="5436108" y="2005583"/>
            <a:ext cx="2737104" cy="401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336" y="2722451"/>
            <a:ext cx="3672204" cy="144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indent="-44640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59740" algn="l"/>
              </a:tabLst>
            </a:pPr>
            <a:r>
              <a:rPr sz="2400" b="1" dirty="0">
                <a:latin typeface="Verdana"/>
                <a:cs typeface="Verdana"/>
              </a:rPr>
              <a:t>Telepü</a:t>
            </a:r>
            <a:r>
              <a:rPr sz="2400" b="1" spc="-15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ési</a:t>
            </a:r>
            <a:r>
              <a:rPr sz="2400" b="1" spc="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újs</a:t>
            </a:r>
            <a:r>
              <a:rPr sz="2400" b="1" spc="5" dirty="0">
                <a:latin typeface="Verdana"/>
                <a:cs typeface="Verdana"/>
              </a:rPr>
              <a:t>á</a:t>
            </a:r>
            <a:r>
              <a:rPr sz="2400" b="1" dirty="0">
                <a:latin typeface="Verdana"/>
                <a:cs typeface="Verdana"/>
              </a:rPr>
              <a:t>gok</a:t>
            </a:r>
            <a:endParaRPr sz="24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Enge</a:t>
            </a:r>
            <a:r>
              <a:rPr sz="2000" b="1" spc="5" dirty="0">
                <a:latin typeface="Verdana"/>
                <a:cs typeface="Verdana"/>
              </a:rPr>
              <a:t>d</a:t>
            </a:r>
            <a:r>
              <a:rPr sz="2000" b="1" dirty="0">
                <a:latin typeface="Verdana"/>
                <a:cs typeface="Verdana"/>
              </a:rPr>
              <a:t>ély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Szkenn</a:t>
            </a:r>
            <a:r>
              <a:rPr sz="2000" b="1" spc="-10" dirty="0">
                <a:latin typeface="Verdana"/>
                <a:cs typeface="Verdana"/>
              </a:rPr>
              <a:t>e</a:t>
            </a:r>
            <a:r>
              <a:rPr sz="2000" b="1" dirty="0">
                <a:latin typeface="Verdana"/>
                <a:cs typeface="Verdana"/>
              </a:rPr>
              <a:t>lés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spc="-5" dirty="0">
                <a:latin typeface="Verdana"/>
                <a:cs typeface="Verdana"/>
              </a:rPr>
              <a:t>p</a:t>
            </a:r>
            <a:r>
              <a:rPr sz="2000" b="1" spc="5" dirty="0">
                <a:latin typeface="Verdana"/>
                <a:cs typeface="Verdana"/>
              </a:rPr>
              <a:t>o</a:t>
            </a:r>
            <a:r>
              <a:rPr sz="2000" b="1" dirty="0">
                <a:latin typeface="Verdana"/>
                <a:cs typeface="Verdana"/>
              </a:rPr>
              <a:t>tt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PDF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2852" y="1915667"/>
            <a:ext cx="2738628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387" y="371856"/>
            <a:ext cx="5828538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27417"/>
            <a:ext cx="8053984" cy="1062355"/>
          </a:xfrm>
          <a:prstGeom prst="rect">
            <a:avLst/>
          </a:prstGeom>
        </p:spPr>
        <p:txBody>
          <a:bodyPr vert="horz" wrap="square" lIns="0" tIns="131833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dirty="0"/>
              <a:t>Digitalizá</a:t>
            </a:r>
            <a:r>
              <a:rPr spc="-20" dirty="0"/>
              <a:t>l</a:t>
            </a:r>
            <a:r>
              <a:rPr dirty="0"/>
              <a:t>ási</a:t>
            </a:r>
            <a:r>
              <a:rPr spc="-60" dirty="0"/>
              <a:t> </a:t>
            </a:r>
            <a:r>
              <a:rPr dirty="0"/>
              <a:t>projektek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4700270" cy="144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Képe</a:t>
            </a:r>
            <a:r>
              <a:rPr sz="2400" b="1" spc="5" dirty="0">
                <a:latin typeface="Verdana"/>
                <a:cs typeface="Verdana"/>
              </a:rPr>
              <a:t>s</a:t>
            </a:r>
            <a:r>
              <a:rPr sz="2400" b="1" dirty="0">
                <a:latin typeface="Verdana"/>
                <a:cs typeface="Verdana"/>
              </a:rPr>
              <a:t>lapok</a:t>
            </a:r>
            <a:endParaRPr sz="2400">
              <a:latin typeface="Verdana"/>
              <a:cs typeface="Verdana"/>
            </a:endParaRPr>
          </a:p>
          <a:p>
            <a:pPr marL="907415" lvl="1" indent="-429895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Wingdings"/>
              <a:buChar char=""/>
              <a:tabLst>
                <a:tab pos="908050" algn="l"/>
              </a:tabLst>
            </a:pPr>
            <a:r>
              <a:rPr sz="2000" b="1" dirty="0">
                <a:latin typeface="Verdana"/>
                <a:cs typeface="Verdana"/>
              </a:rPr>
              <a:t>Szkenn</a:t>
            </a:r>
            <a:r>
              <a:rPr sz="2000" b="1" spc="-10" dirty="0">
                <a:latin typeface="Verdana"/>
                <a:cs typeface="Verdana"/>
              </a:rPr>
              <a:t>e</a:t>
            </a:r>
            <a:r>
              <a:rPr sz="2000" b="1" dirty="0">
                <a:latin typeface="Verdana"/>
                <a:cs typeface="Verdana"/>
              </a:rPr>
              <a:t>lés</a:t>
            </a:r>
            <a:endParaRPr sz="2000">
              <a:latin typeface="Verdana"/>
              <a:cs typeface="Verdana"/>
            </a:endParaRPr>
          </a:p>
          <a:p>
            <a:pPr marL="907415" lvl="1" indent="-429895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Wingdings"/>
              <a:buChar char=""/>
              <a:tabLst>
                <a:tab pos="908050" algn="l"/>
              </a:tabLst>
            </a:pPr>
            <a:r>
              <a:rPr sz="2000" b="1" dirty="0">
                <a:latin typeface="Verdana"/>
                <a:cs typeface="Verdana"/>
              </a:rPr>
              <a:t>2 méret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(tár</a:t>
            </a:r>
            <a:r>
              <a:rPr sz="2000" spc="-10" dirty="0">
                <a:latin typeface="Verdana"/>
                <a:cs typeface="Verdana"/>
              </a:rPr>
              <a:t>ol</a:t>
            </a:r>
            <a:r>
              <a:rPr sz="2000" spc="-25" dirty="0">
                <a:latin typeface="Verdana"/>
                <a:cs typeface="Verdana"/>
              </a:rPr>
              <a:t>á</a:t>
            </a:r>
            <a:r>
              <a:rPr sz="2000" dirty="0">
                <a:latin typeface="Verdana"/>
                <a:cs typeface="Verdana"/>
              </a:rPr>
              <a:t>s,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közzétét</a:t>
            </a:r>
            <a:r>
              <a:rPr sz="2000" spc="-10" dirty="0">
                <a:latin typeface="Verdana"/>
                <a:cs typeface="Verdana"/>
              </a:rPr>
              <a:t>el)</a:t>
            </a:r>
            <a:endParaRPr sz="2000">
              <a:latin typeface="Verdana"/>
              <a:cs typeface="Verdana"/>
            </a:endParaRPr>
          </a:p>
          <a:p>
            <a:pPr marL="907415" lvl="1" indent="-429895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Wingdings"/>
              <a:buChar char=""/>
              <a:tabLst>
                <a:tab pos="908050" algn="l"/>
              </a:tabLst>
            </a:pPr>
            <a:r>
              <a:rPr sz="2000" b="1" dirty="0">
                <a:latin typeface="Verdana"/>
                <a:cs typeface="Verdana"/>
              </a:rPr>
              <a:t>Helyismereti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osztály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8911" y="3433571"/>
            <a:ext cx="4104132" cy="262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063" y="541019"/>
            <a:ext cx="5828538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31798"/>
            <a:ext cx="8053984" cy="1062355"/>
          </a:xfrm>
          <a:prstGeom prst="rect">
            <a:avLst/>
          </a:prstGeom>
        </p:spPr>
        <p:txBody>
          <a:bodyPr vert="horz" wrap="square" lIns="0" tIns="302133" rIns="0" bIns="0" rtlCol="0">
            <a:spAutoFit/>
          </a:bodyPr>
          <a:lstStyle/>
          <a:p>
            <a:pPr marL="265430">
              <a:lnSpc>
                <a:spcPct val="100000"/>
              </a:lnSpc>
            </a:pPr>
            <a:r>
              <a:rPr dirty="0"/>
              <a:t>Digitalizálá</a:t>
            </a:r>
            <a:r>
              <a:rPr spc="-15" dirty="0"/>
              <a:t>s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projektek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4663440" cy="144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Képek</a:t>
            </a:r>
            <a:endParaRPr sz="2400">
              <a:latin typeface="Verdana"/>
              <a:cs typeface="Verdana"/>
            </a:endParaRPr>
          </a:p>
          <a:p>
            <a:pPr marL="907415" lvl="1" indent="-429895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Wingdings"/>
              <a:buChar char=""/>
              <a:tabLst>
                <a:tab pos="908050" algn="l"/>
              </a:tabLst>
            </a:pPr>
            <a:r>
              <a:rPr sz="2000" b="1" dirty="0">
                <a:latin typeface="Verdana"/>
                <a:cs typeface="Verdana"/>
              </a:rPr>
              <a:t>Szkenn</a:t>
            </a:r>
            <a:r>
              <a:rPr sz="2000" b="1" spc="-10" dirty="0">
                <a:latin typeface="Verdana"/>
                <a:cs typeface="Verdana"/>
              </a:rPr>
              <a:t>e</a:t>
            </a:r>
            <a:r>
              <a:rPr sz="2000" b="1" dirty="0">
                <a:latin typeface="Verdana"/>
                <a:cs typeface="Verdana"/>
              </a:rPr>
              <a:t>lés</a:t>
            </a:r>
            <a:endParaRPr sz="2000">
              <a:latin typeface="Verdana"/>
              <a:cs typeface="Verdana"/>
            </a:endParaRPr>
          </a:p>
          <a:p>
            <a:pPr marL="907415" lvl="1" indent="-429895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Wingdings"/>
              <a:buChar char=""/>
              <a:tabLst>
                <a:tab pos="908050" algn="l"/>
              </a:tabLst>
            </a:pPr>
            <a:r>
              <a:rPr sz="2000" b="1" dirty="0">
                <a:latin typeface="Verdana"/>
                <a:cs typeface="Verdana"/>
              </a:rPr>
              <a:t>Helyismereti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kép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rchívum</a:t>
            </a:r>
            <a:endParaRPr sz="2000">
              <a:latin typeface="Verdana"/>
              <a:cs typeface="Verdana"/>
            </a:endParaRPr>
          </a:p>
          <a:p>
            <a:pPr marL="907415" lvl="1" indent="-429895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Wingdings"/>
              <a:buChar char=""/>
              <a:tabLst>
                <a:tab pos="908050" algn="l"/>
              </a:tabLst>
            </a:pPr>
            <a:r>
              <a:rPr sz="2000" b="1" dirty="0">
                <a:latin typeface="Verdana"/>
                <a:cs typeface="Verdana"/>
              </a:rPr>
              <a:t>Helyben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haszn</a:t>
            </a:r>
            <a:r>
              <a:rPr sz="2000" b="1" spc="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lhatók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851" y="3646932"/>
            <a:ext cx="3023616" cy="230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063" y="541019"/>
            <a:ext cx="5828538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18972"/>
            <a:ext cx="8053984" cy="1062355"/>
          </a:xfrm>
          <a:prstGeom prst="rect">
            <a:avLst/>
          </a:prstGeom>
        </p:spPr>
        <p:txBody>
          <a:bodyPr vert="horz" wrap="square" lIns="0" tIns="302133" rIns="0" bIns="0" rtlCol="0">
            <a:spAutoFit/>
          </a:bodyPr>
          <a:lstStyle/>
          <a:p>
            <a:pPr marL="265430">
              <a:lnSpc>
                <a:spcPct val="100000"/>
              </a:lnSpc>
            </a:pPr>
            <a:r>
              <a:rPr dirty="0"/>
              <a:t>Digitalizálá</a:t>
            </a:r>
            <a:r>
              <a:rPr spc="-15" dirty="0"/>
              <a:t>s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projektek</a:t>
            </a:r>
          </a:p>
        </p:txBody>
      </p:sp>
      <p:sp>
        <p:nvSpPr>
          <p:cNvPr id="9" name="object 9"/>
          <p:cNvSpPr/>
          <p:nvPr/>
        </p:nvSpPr>
        <p:spPr>
          <a:xfrm>
            <a:off x="4032503" y="3671315"/>
            <a:ext cx="2737104" cy="2330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1631" y="1842516"/>
            <a:ext cx="1412748" cy="2089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336" y="2279985"/>
            <a:ext cx="4578350" cy="254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indent="-44640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59740" algn="l"/>
              </a:tabLst>
            </a:pP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sny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mtatván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ok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009999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895350" lvl="1" indent="-43053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5" dirty="0">
                <a:latin typeface="Verdana"/>
                <a:cs typeface="Verdana"/>
              </a:rPr>
              <a:t>z</a:t>
            </a:r>
            <a:r>
              <a:rPr sz="2000" b="1" dirty="0">
                <a:latin typeface="Verdana"/>
                <a:cs typeface="Verdana"/>
              </a:rPr>
              <a:t>kenn</a:t>
            </a:r>
            <a:r>
              <a:rPr sz="2000" b="1" spc="-10" dirty="0">
                <a:latin typeface="Verdana"/>
                <a:cs typeface="Verdana"/>
              </a:rPr>
              <a:t>e</a:t>
            </a:r>
            <a:r>
              <a:rPr sz="2000" b="1" dirty="0">
                <a:latin typeface="Verdana"/>
                <a:cs typeface="Verdana"/>
              </a:rPr>
              <a:t>lés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5" dirty="0">
                <a:latin typeface="Verdana"/>
                <a:cs typeface="Verdana"/>
              </a:rPr>
              <a:t>z</a:t>
            </a:r>
            <a:r>
              <a:rPr sz="2000" b="1" dirty="0">
                <a:latin typeface="Verdana"/>
                <a:cs typeface="Verdana"/>
              </a:rPr>
              <a:t>óróla</a:t>
            </a:r>
            <a:r>
              <a:rPr sz="2000" b="1" spc="5" dirty="0">
                <a:latin typeface="Verdana"/>
                <a:cs typeface="Verdana"/>
              </a:rPr>
              <a:t>p</a:t>
            </a:r>
            <a:r>
              <a:rPr sz="2000" b="1" dirty="0">
                <a:latin typeface="Verdana"/>
                <a:cs typeface="Verdana"/>
              </a:rPr>
              <a:t>,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műs</a:t>
            </a:r>
            <a:r>
              <a:rPr sz="2000" b="1" spc="5" dirty="0">
                <a:latin typeface="Verdana"/>
                <a:cs typeface="Verdana"/>
              </a:rPr>
              <a:t>o</a:t>
            </a:r>
            <a:r>
              <a:rPr sz="2000" b="1" dirty="0">
                <a:latin typeface="Verdana"/>
                <a:cs typeface="Verdana"/>
              </a:rPr>
              <a:t>rfüzet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stb.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Pály</a:t>
            </a:r>
            <a:r>
              <a:rPr sz="2000" b="1" spc="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z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Cik</a:t>
            </a:r>
            <a:r>
              <a:rPr sz="2000" b="1" spc="-5" dirty="0">
                <a:latin typeface="Verdana"/>
                <a:cs typeface="Verdana"/>
              </a:rPr>
              <a:t>k-</a:t>
            </a:r>
            <a:r>
              <a:rPr sz="2000" b="1" dirty="0">
                <a:latin typeface="Verdana"/>
                <a:cs typeface="Verdana"/>
              </a:rPr>
              <a:t>kiv</a:t>
            </a:r>
            <a:r>
              <a:rPr sz="2000" b="1" spc="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g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tok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Egy</a:t>
            </a:r>
            <a:r>
              <a:rPr sz="2000" b="1" spc="5" dirty="0">
                <a:latin typeface="Verdana"/>
                <a:cs typeface="Verdana"/>
              </a:rPr>
              <a:t>ü</a:t>
            </a:r>
            <a:r>
              <a:rPr sz="2000" b="1" dirty="0">
                <a:latin typeface="Verdana"/>
                <a:cs typeface="Verdana"/>
              </a:rPr>
              <a:t>ttműk</a:t>
            </a:r>
            <a:r>
              <a:rPr sz="2000" b="1" spc="-10" dirty="0">
                <a:latin typeface="Verdana"/>
                <a:cs typeface="Verdana"/>
              </a:rPr>
              <a:t>ö</a:t>
            </a:r>
            <a:r>
              <a:rPr sz="2000" b="1" dirty="0">
                <a:latin typeface="Verdana"/>
                <a:cs typeface="Verdana"/>
              </a:rPr>
              <a:t>d</a:t>
            </a:r>
            <a:r>
              <a:rPr sz="2000" b="1" spc="-10" dirty="0">
                <a:latin typeface="Verdana"/>
                <a:cs typeface="Verdana"/>
              </a:rPr>
              <a:t>é</a:t>
            </a:r>
            <a:r>
              <a:rPr sz="2000" b="1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0596" y="1969007"/>
            <a:ext cx="2676144" cy="3790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063" y="541019"/>
            <a:ext cx="5828538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16291"/>
            <a:ext cx="8053984" cy="1062355"/>
          </a:xfrm>
          <a:prstGeom prst="rect">
            <a:avLst/>
          </a:prstGeom>
        </p:spPr>
        <p:txBody>
          <a:bodyPr vert="horz" wrap="square" lIns="0" tIns="302133" rIns="0" bIns="0" rtlCol="0">
            <a:spAutoFit/>
          </a:bodyPr>
          <a:lstStyle/>
          <a:p>
            <a:pPr marL="265430">
              <a:lnSpc>
                <a:spcPct val="100000"/>
              </a:lnSpc>
            </a:pPr>
            <a:r>
              <a:rPr dirty="0"/>
              <a:t>Digitalizálá</a:t>
            </a:r>
            <a:r>
              <a:rPr spc="-15" dirty="0"/>
              <a:t>s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projektek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336" y="2279985"/>
            <a:ext cx="5398770" cy="217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indent="-44640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59740" algn="l"/>
              </a:tabLst>
            </a:pPr>
            <a:r>
              <a:rPr sz="2400" b="1" spc="-5" dirty="0">
                <a:latin typeface="Verdana"/>
                <a:cs typeface="Verdana"/>
              </a:rPr>
              <a:t>Elek</a:t>
            </a:r>
            <a:r>
              <a:rPr sz="2400" b="1" spc="-10" dirty="0">
                <a:latin typeface="Verdana"/>
                <a:cs typeface="Verdana"/>
              </a:rPr>
              <a:t>t</a:t>
            </a:r>
            <a:r>
              <a:rPr sz="2400" b="1" spc="-5" dirty="0">
                <a:latin typeface="Verdana"/>
                <a:cs typeface="Verdana"/>
              </a:rPr>
              <a:t>r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spc="-5" dirty="0">
                <a:latin typeface="Verdana"/>
                <a:cs typeface="Verdana"/>
              </a:rPr>
              <a:t>n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5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sz="2400" b="1" spc="40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do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spc="-5" dirty="0">
                <a:latin typeface="Verdana"/>
                <a:cs typeface="Verdana"/>
              </a:rPr>
              <a:t>ume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t</a:t>
            </a:r>
            <a:r>
              <a:rPr sz="2400" b="1" spc="-15" dirty="0">
                <a:latin typeface="Verdana"/>
                <a:cs typeface="Verdana"/>
              </a:rPr>
              <a:t>u</a:t>
            </a:r>
            <a:r>
              <a:rPr sz="2400" b="1" spc="-5" dirty="0">
                <a:latin typeface="Verdana"/>
                <a:cs typeface="Verdana"/>
              </a:rPr>
              <a:t>mok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009999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895350" lvl="1" indent="-43053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spc="-5" dirty="0">
                <a:latin typeface="Verdana"/>
                <a:cs typeface="Verdana"/>
              </a:rPr>
              <a:t>Elev</a:t>
            </a:r>
            <a:r>
              <a:rPr sz="2000" b="1" dirty="0">
                <a:latin typeface="Verdana"/>
                <a:cs typeface="Verdana"/>
              </a:rPr>
              <a:t>e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elektronikus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Kés</a:t>
            </a:r>
            <a:r>
              <a:rPr sz="2000" b="1" spc="5" dirty="0">
                <a:latin typeface="Verdana"/>
                <a:cs typeface="Verdana"/>
              </a:rPr>
              <a:t>z</a:t>
            </a:r>
            <a:r>
              <a:rPr sz="2000" b="1" dirty="0">
                <a:latin typeface="Verdana"/>
                <a:cs typeface="Verdana"/>
              </a:rPr>
              <a:t>en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ka</a:t>
            </a:r>
            <a:r>
              <a:rPr sz="2000" b="1" spc="5" dirty="0">
                <a:latin typeface="Verdana"/>
                <a:cs typeface="Verdana"/>
              </a:rPr>
              <a:t>p</a:t>
            </a:r>
            <a:r>
              <a:rPr sz="2000" b="1" dirty="0">
                <a:latin typeface="Verdana"/>
                <a:cs typeface="Verdana"/>
              </a:rPr>
              <a:t>ott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ját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készítés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Wingdings"/>
              <a:buChar char="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Helyismereti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Oszt</a:t>
            </a:r>
            <a:r>
              <a:rPr sz="2000" b="1" spc="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ly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063" y="541019"/>
            <a:ext cx="5828538" cy="106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5008" y="431798"/>
            <a:ext cx="8053984" cy="1062355"/>
          </a:xfrm>
          <a:prstGeom prst="rect">
            <a:avLst/>
          </a:prstGeom>
        </p:spPr>
        <p:txBody>
          <a:bodyPr vert="horz" wrap="square" lIns="0" tIns="302133" rIns="0" bIns="0" rtlCol="0">
            <a:spAutoFit/>
          </a:bodyPr>
          <a:lstStyle/>
          <a:p>
            <a:pPr marL="265430">
              <a:lnSpc>
                <a:spcPct val="100000"/>
              </a:lnSpc>
            </a:pPr>
            <a:r>
              <a:rPr dirty="0"/>
              <a:t>Digitalizálá</a:t>
            </a:r>
            <a:r>
              <a:rPr spc="-15" dirty="0"/>
              <a:t>s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projektek</a:t>
            </a:r>
          </a:p>
        </p:txBody>
      </p:sp>
      <p:sp>
        <p:nvSpPr>
          <p:cNvPr id="8" name="object 8"/>
          <p:cNvSpPr/>
          <p:nvPr/>
        </p:nvSpPr>
        <p:spPr>
          <a:xfrm>
            <a:off x="4881371" y="3645408"/>
            <a:ext cx="3931920" cy="2211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8080375" cy="392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2555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819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Kép, k</a:t>
            </a:r>
            <a:r>
              <a:rPr sz="2400" b="1" u="heavy" spc="-10" dirty="0">
                <a:latin typeface="Verdana"/>
                <a:cs typeface="Verdana"/>
              </a:rPr>
              <a:t>ö</a:t>
            </a:r>
            <a:r>
              <a:rPr sz="2400" b="1" u="heavy" dirty="0">
                <a:latin typeface="Verdana"/>
                <a:cs typeface="Verdana"/>
              </a:rPr>
              <a:t>n</a:t>
            </a:r>
            <a:r>
              <a:rPr sz="2400" b="1" u="heavy" spc="-10" dirty="0">
                <a:latin typeface="Verdana"/>
                <a:cs typeface="Verdana"/>
              </a:rPr>
              <a:t>y</a:t>
            </a:r>
            <a:r>
              <a:rPr sz="2400" b="1" u="heavy" dirty="0">
                <a:latin typeface="Verdana"/>
                <a:cs typeface="Verdana"/>
              </a:rPr>
              <a:t>v,</a:t>
            </a:r>
            <a:r>
              <a:rPr sz="2400" b="1" u="heavy" spc="10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képes</a:t>
            </a:r>
            <a:r>
              <a:rPr sz="2400" b="1" u="heavy" spc="-815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lap, k</a:t>
            </a:r>
            <a:r>
              <a:rPr sz="2400" b="1" u="heavy" spc="-10" dirty="0">
                <a:latin typeface="Verdana"/>
                <a:cs typeface="Verdana"/>
              </a:rPr>
              <a:t>ö</a:t>
            </a:r>
            <a:r>
              <a:rPr sz="2400" b="1" u="heavy" dirty="0">
                <a:latin typeface="Verdana"/>
                <a:cs typeface="Verdana"/>
              </a:rPr>
              <a:t>zségi</a:t>
            </a:r>
            <a:r>
              <a:rPr sz="2400" b="1" u="heavy" spc="25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újsá</a:t>
            </a:r>
            <a:r>
              <a:rPr sz="2400" b="1" u="heavy" spc="-815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gok:</a:t>
            </a:r>
            <a:r>
              <a:rPr sz="2400" b="1" u="heavy" spc="10" dirty="0">
                <a:latin typeface="Verdana"/>
                <a:cs typeface="Verdana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300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dpi,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spc="5" dirty="0">
                <a:latin typeface="Verdana"/>
                <a:cs typeface="Verdana"/>
              </a:rPr>
              <a:t>s</a:t>
            </a:r>
            <a:r>
              <a:rPr sz="2400" b="1" dirty="0">
                <a:latin typeface="Verdana"/>
                <a:cs typeface="Verdana"/>
              </a:rPr>
              <a:t>z</a:t>
            </a:r>
            <a:r>
              <a:rPr sz="2400" b="1" spc="-15" dirty="0">
                <a:latin typeface="Verdana"/>
                <a:cs typeface="Verdana"/>
              </a:rPr>
              <a:t>í</a:t>
            </a:r>
            <a:r>
              <a:rPr sz="2400" b="1" dirty="0">
                <a:latin typeface="Verdana"/>
                <a:cs typeface="Verdana"/>
              </a:rPr>
              <a:t>nes,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JPG,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70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% t</a:t>
            </a:r>
            <a:r>
              <a:rPr sz="2400" b="1" spc="-10" dirty="0">
                <a:latin typeface="Verdana"/>
                <a:cs typeface="Verdana"/>
              </a:rPr>
              <a:t>ö</a:t>
            </a:r>
            <a:r>
              <a:rPr sz="2400" b="1" dirty="0">
                <a:latin typeface="Verdana"/>
                <a:cs typeface="Verdana"/>
              </a:rPr>
              <a:t>mö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í</a:t>
            </a:r>
            <a:r>
              <a:rPr sz="2400" b="1" spc="-10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és,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24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bit szí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mél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ség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9999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825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Mik</a:t>
            </a:r>
            <a:r>
              <a:rPr sz="2400" b="1" u="heavy" spc="-15" dirty="0">
                <a:latin typeface="Verdana"/>
                <a:cs typeface="Verdana"/>
              </a:rPr>
              <a:t>r</a:t>
            </a:r>
            <a:r>
              <a:rPr sz="2400" b="1" u="heavy" dirty="0">
                <a:latin typeface="Verdana"/>
                <a:cs typeface="Verdana"/>
              </a:rPr>
              <a:t>o</a:t>
            </a:r>
            <a:r>
              <a:rPr sz="2400" b="1" u="heavy" spc="-15" dirty="0">
                <a:latin typeface="Verdana"/>
                <a:cs typeface="Verdana"/>
              </a:rPr>
              <a:t>f</a:t>
            </a:r>
            <a:r>
              <a:rPr sz="2400" b="1" u="heavy" dirty="0">
                <a:latin typeface="Verdana"/>
                <a:cs typeface="Verdana"/>
              </a:rPr>
              <a:t>i</a:t>
            </a:r>
            <a:r>
              <a:rPr sz="2400" b="1" u="heavy" spc="-15" dirty="0">
                <a:latin typeface="Verdana"/>
                <a:cs typeface="Verdana"/>
              </a:rPr>
              <a:t>l</a:t>
            </a:r>
            <a:r>
              <a:rPr sz="2400" b="1" u="heavy" dirty="0">
                <a:latin typeface="Verdana"/>
                <a:cs typeface="Verdana"/>
              </a:rPr>
              <a:t>mr</a:t>
            </a:r>
            <a:r>
              <a:rPr sz="2400" b="1" u="heavy" spc="-10" dirty="0">
                <a:latin typeface="Verdana"/>
                <a:cs typeface="Verdana"/>
              </a:rPr>
              <a:t>ő</a:t>
            </a:r>
            <a:r>
              <a:rPr sz="2400" b="1" u="heavy" dirty="0">
                <a:latin typeface="Verdana"/>
                <a:cs typeface="Verdana"/>
              </a:rPr>
              <a:t>l</a:t>
            </a:r>
            <a:r>
              <a:rPr sz="2400" b="1" u="heavy" spc="30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dig</a:t>
            </a:r>
            <a:r>
              <a:rPr sz="2400" b="1" u="heavy" spc="-10" dirty="0">
                <a:latin typeface="Verdana"/>
                <a:cs typeface="Verdana"/>
              </a:rPr>
              <a:t>i</a:t>
            </a:r>
            <a:r>
              <a:rPr sz="2400" b="1" u="heavy" dirty="0">
                <a:latin typeface="Verdana"/>
                <a:cs typeface="Verdana"/>
              </a:rPr>
              <a:t>tal</a:t>
            </a:r>
            <a:r>
              <a:rPr sz="2400" b="1" u="heavy" spc="-15" dirty="0">
                <a:latin typeface="Verdana"/>
                <a:cs typeface="Verdana"/>
              </a:rPr>
              <a:t>i</a:t>
            </a:r>
            <a:r>
              <a:rPr sz="2400" b="1" u="heavy" dirty="0">
                <a:latin typeface="Verdana"/>
                <a:cs typeface="Verdana"/>
              </a:rPr>
              <a:t>zá</a:t>
            </a:r>
            <a:r>
              <a:rPr sz="2400" b="1" u="heavy" spc="-10" dirty="0">
                <a:latin typeface="Verdana"/>
                <a:cs typeface="Verdana"/>
              </a:rPr>
              <a:t>l</a:t>
            </a:r>
            <a:r>
              <a:rPr sz="2400" b="1" u="heavy" dirty="0">
                <a:latin typeface="Verdana"/>
                <a:cs typeface="Verdana"/>
              </a:rPr>
              <a:t>t</a:t>
            </a:r>
            <a:r>
              <a:rPr sz="2400" b="1" u="heavy" spc="20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f</a:t>
            </a:r>
            <a:r>
              <a:rPr sz="2400" b="1" u="heavy" spc="-15" dirty="0">
                <a:latin typeface="Verdana"/>
                <a:cs typeface="Verdana"/>
              </a:rPr>
              <a:t>o</a:t>
            </a:r>
            <a:r>
              <a:rPr sz="2400" b="1" u="heavy" dirty="0">
                <a:latin typeface="Verdana"/>
                <a:cs typeface="Verdana"/>
              </a:rPr>
              <a:t>l</a:t>
            </a:r>
            <a:r>
              <a:rPr sz="2400" b="1" u="heavy" spc="-10" dirty="0">
                <a:latin typeface="Verdana"/>
                <a:cs typeface="Verdana"/>
              </a:rPr>
              <a:t>y</a:t>
            </a:r>
            <a:r>
              <a:rPr sz="2400" b="1" u="heavy" dirty="0">
                <a:latin typeface="Verdana"/>
                <a:cs typeface="Verdana"/>
              </a:rPr>
              <a:t>ó</a:t>
            </a:r>
            <a:r>
              <a:rPr sz="2400" b="1" u="heavy" spc="-15" dirty="0">
                <a:latin typeface="Verdana"/>
                <a:cs typeface="Verdana"/>
              </a:rPr>
              <a:t>i</a:t>
            </a:r>
            <a:r>
              <a:rPr sz="2400" b="1" u="heavy" dirty="0">
                <a:latin typeface="Verdana"/>
                <a:cs typeface="Verdana"/>
              </a:rPr>
              <a:t>rat</a:t>
            </a:r>
            <a:r>
              <a:rPr sz="2400" b="1" u="heavy" spc="-15" dirty="0">
                <a:latin typeface="Verdana"/>
                <a:cs typeface="Verdana"/>
              </a:rPr>
              <a:t>o</a:t>
            </a:r>
            <a:r>
              <a:rPr sz="2400" b="1" u="heavy" dirty="0">
                <a:latin typeface="Verdana"/>
                <a:cs typeface="Verdana"/>
              </a:rPr>
              <a:t>k:</a:t>
            </a:r>
            <a:r>
              <a:rPr sz="2400" b="1" u="heavy" spc="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3</a:t>
            </a:r>
            <a:r>
              <a:rPr sz="2400" b="1" spc="-10" dirty="0">
                <a:latin typeface="Verdana"/>
                <a:cs typeface="Verdana"/>
              </a:rPr>
              <a:t>0</a:t>
            </a:r>
            <a:r>
              <a:rPr sz="2400" b="1" dirty="0">
                <a:latin typeface="Verdana"/>
                <a:cs typeface="Verdana"/>
              </a:rPr>
              <a:t>0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dpi,</a:t>
            </a:r>
            <a:endParaRPr sz="24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feket</a:t>
            </a:r>
            <a:r>
              <a:rPr sz="2400" b="1" dirty="0">
                <a:latin typeface="Verdana"/>
                <a:cs typeface="Verdana"/>
              </a:rPr>
              <a:t>e</a:t>
            </a:r>
            <a:r>
              <a:rPr sz="2400" b="1" spc="-15" dirty="0">
                <a:latin typeface="Verdana"/>
                <a:cs typeface="Verdana"/>
              </a:rPr>
              <a:t>-</a:t>
            </a:r>
            <a:r>
              <a:rPr sz="2400" b="1" dirty="0">
                <a:latin typeface="Verdana"/>
                <a:cs typeface="Verdana"/>
              </a:rPr>
              <a:t>fehé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,</a:t>
            </a:r>
            <a:r>
              <a:rPr sz="2400" b="1" spc="3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TIFF,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90</a:t>
            </a:r>
            <a:r>
              <a:rPr sz="2400" b="1" spc="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% tömö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ítés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marR="1004569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819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Dig</a:t>
            </a:r>
            <a:r>
              <a:rPr sz="2400" b="1" u="heavy" spc="-10" dirty="0">
                <a:latin typeface="Verdana"/>
                <a:cs typeface="Verdana"/>
              </a:rPr>
              <a:t>i</a:t>
            </a:r>
            <a:r>
              <a:rPr sz="2400" b="1" u="heavy" dirty="0">
                <a:latin typeface="Verdana"/>
                <a:cs typeface="Verdana"/>
              </a:rPr>
              <a:t>tali</a:t>
            </a:r>
            <a:r>
              <a:rPr sz="2400" b="1" u="heavy" spc="-15" dirty="0">
                <a:latin typeface="Verdana"/>
                <a:cs typeface="Verdana"/>
              </a:rPr>
              <a:t>z</a:t>
            </a:r>
            <a:r>
              <a:rPr sz="2400" b="1" u="heavy" dirty="0">
                <a:latin typeface="Verdana"/>
                <a:cs typeface="Verdana"/>
              </a:rPr>
              <a:t>álás</a:t>
            </a:r>
            <a:r>
              <a:rPr sz="2400" b="1" u="heavy" spc="-815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i</a:t>
            </a:r>
            <a:r>
              <a:rPr sz="2400" b="1" u="heavy" spc="20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szab</a:t>
            </a:r>
            <a:r>
              <a:rPr sz="2400" b="1" u="heavy" spc="-819" dirty="0">
                <a:latin typeface="Verdana"/>
                <a:cs typeface="Verdana"/>
              </a:rPr>
              <a:t> </a:t>
            </a:r>
            <a:r>
              <a:rPr sz="2400" b="1" u="heavy" dirty="0">
                <a:latin typeface="Verdana"/>
                <a:cs typeface="Verdana"/>
              </a:rPr>
              <a:t>ályzat:</a:t>
            </a:r>
            <a:r>
              <a:rPr sz="2400" b="1" u="heavy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techn</a:t>
            </a:r>
            <a:r>
              <a:rPr sz="2400" b="1" spc="-20" dirty="0">
                <a:latin typeface="Verdana"/>
                <a:cs typeface="Verdana"/>
              </a:rPr>
              <a:t>i</a:t>
            </a:r>
            <a:r>
              <a:rPr sz="2400" b="1" spc="-15" dirty="0">
                <a:latin typeface="Verdana"/>
                <a:cs typeface="Verdana"/>
              </a:rPr>
              <a:t>kai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paraméterek,</a:t>
            </a:r>
            <a:r>
              <a:rPr sz="2400" b="1" spc="-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munkaf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l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a</a:t>
            </a:r>
            <a:r>
              <a:rPr sz="2400" b="1" spc="5" dirty="0">
                <a:latin typeface="Verdana"/>
                <a:cs typeface="Verdana"/>
              </a:rPr>
              <a:t>m</a:t>
            </a:r>
            <a:r>
              <a:rPr sz="2400" b="1" dirty="0">
                <a:latin typeface="Verdana"/>
                <a:cs typeface="Verdana"/>
              </a:rPr>
              <a:t>at, táro</a:t>
            </a:r>
            <a:r>
              <a:rPr sz="2400" b="1" spc="-15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á</a:t>
            </a:r>
            <a:r>
              <a:rPr sz="2400" b="1" spc="5" dirty="0">
                <a:latin typeface="Verdana"/>
                <a:cs typeface="Verdana"/>
              </a:rPr>
              <a:t>s</a:t>
            </a:r>
            <a:r>
              <a:rPr sz="2400" b="1" dirty="0">
                <a:latin typeface="Verdana"/>
                <a:cs typeface="Verdana"/>
              </a:rPr>
              <a:t>, admin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szt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á</a:t>
            </a:r>
            <a:r>
              <a:rPr sz="2400" b="1" spc="5" dirty="0">
                <a:latin typeface="Verdana"/>
                <a:cs typeface="Verdana"/>
              </a:rPr>
              <a:t>c</a:t>
            </a:r>
            <a:r>
              <a:rPr sz="2400" b="1" dirty="0">
                <a:latin typeface="Verdana"/>
                <a:cs typeface="Verdana"/>
              </a:rPr>
              <a:t>ió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5540" y="115823"/>
            <a:ext cx="2342388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72" y="284988"/>
            <a:ext cx="5822441" cy="1062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0321" y="421425"/>
            <a:ext cx="8053984" cy="1062355"/>
          </a:xfrm>
          <a:prstGeom prst="rect">
            <a:avLst/>
          </a:prstGeom>
        </p:spPr>
        <p:txBody>
          <a:bodyPr vert="horz" wrap="square" lIns="0" tIns="46481" rIns="0" bIns="0" rtlCol="0">
            <a:spAutoFit/>
          </a:bodyPr>
          <a:lstStyle/>
          <a:p>
            <a:pPr marL="138430">
              <a:lnSpc>
                <a:spcPct val="100000"/>
              </a:lnSpc>
            </a:pPr>
            <a:r>
              <a:rPr spc="-275" dirty="0"/>
              <a:t>T</a:t>
            </a:r>
            <a:r>
              <a:rPr dirty="0"/>
              <a:t>echnikai</a:t>
            </a:r>
            <a:r>
              <a:rPr spc="-45" dirty="0"/>
              <a:t> </a:t>
            </a:r>
            <a:r>
              <a:rPr dirty="0"/>
              <a:t>paraméterek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6233160" cy="254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Teljes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szövegű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keresé</a:t>
            </a:r>
            <a:r>
              <a:rPr sz="2400" b="1" spc="5" dirty="0">
                <a:latin typeface="Verdana"/>
                <a:cs typeface="Verdana"/>
              </a:rPr>
              <a:t>s</a:t>
            </a:r>
            <a:r>
              <a:rPr sz="2400" b="1" dirty="0">
                <a:latin typeface="Verdana"/>
                <a:cs typeface="Verdana"/>
              </a:rPr>
              <a:t>hez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Két</a:t>
            </a:r>
            <a:r>
              <a:rPr sz="2400" b="1" spc="-15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étegű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spc="5" dirty="0">
                <a:latin typeface="Verdana"/>
                <a:cs typeface="Verdana"/>
              </a:rPr>
              <a:t>P</a:t>
            </a:r>
            <a:r>
              <a:rPr sz="2400" b="1" dirty="0">
                <a:latin typeface="Verdana"/>
                <a:cs typeface="Verdana"/>
              </a:rPr>
              <a:t>DF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Hatéko</a:t>
            </a:r>
            <a:r>
              <a:rPr sz="2400" b="1" spc="-15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ysága válto</a:t>
            </a:r>
            <a:r>
              <a:rPr sz="2400" b="1" spc="-15" dirty="0">
                <a:latin typeface="Verdana"/>
                <a:cs typeface="Verdana"/>
              </a:rPr>
              <a:t>z</a:t>
            </a:r>
            <a:r>
              <a:rPr sz="2400" b="1" dirty="0">
                <a:latin typeface="Verdana"/>
                <a:cs typeface="Verdana"/>
              </a:rPr>
              <a:t>ó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spc="-5" dirty="0">
                <a:latin typeface="Verdana"/>
                <a:cs typeface="Verdana"/>
              </a:rPr>
              <a:t>A</a:t>
            </a:r>
            <a:r>
              <a:rPr sz="2400" b="1" spc="-10" dirty="0">
                <a:latin typeface="Verdana"/>
                <a:cs typeface="Verdana"/>
              </a:rPr>
              <a:t>B</a:t>
            </a:r>
            <a:r>
              <a:rPr sz="2400" b="1" spc="-20" dirty="0">
                <a:latin typeface="Verdana"/>
                <a:cs typeface="Verdana"/>
              </a:rPr>
              <a:t>BY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Fi</a:t>
            </a:r>
            <a:r>
              <a:rPr sz="2400" b="1" spc="-15" dirty="0">
                <a:latin typeface="Verdana"/>
                <a:cs typeface="Verdana"/>
              </a:rPr>
              <a:t>n</a:t>
            </a:r>
            <a:r>
              <a:rPr sz="2400" b="1" spc="-5" dirty="0">
                <a:latin typeface="Verdana"/>
                <a:cs typeface="Verdana"/>
              </a:rPr>
              <a:t>eRea</a:t>
            </a:r>
            <a:r>
              <a:rPr sz="2400" b="1" dirty="0">
                <a:latin typeface="Verdana"/>
                <a:cs typeface="Verdana"/>
              </a:rPr>
              <a:t>d</a:t>
            </a:r>
            <a:r>
              <a:rPr sz="2400" b="1" spc="-5" dirty="0">
                <a:latin typeface="Verdana"/>
                <a:cs typeface="Verdana"/>
              </a:rPr>
              <a:t>er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F</a:t>
            </a:r>
            <a:r>
              <a:rPr sz="2400" b="1" spc="-10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l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ó</a:t>
            </a:r>
            <a:r>
              <a:rPr sz="2400" b="1" spc="-15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rat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k:</a:t>
            </a:r>
            <a:r>
              <a:rPr sz="2400" b="1" spc="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aut</a:t>
            </a:r>
            <a:r>
              <a:rPr sz="2400" b="1" spc="-15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mati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us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ö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vek,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i</a:t>
            </a:r>
            <a:r>
              <a:rPr sz="2400" b="1" dirty="0">
                <a:latin typeface="Verdana"/>
                <a:cs typeface="Verdana"/>
              </a:rPr>
              <a:t>sny</a:t>
            </a:r>
            <a:r>
              <a:rPr sz="2400" b="1" spc="-10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mtatvány</a:t>
            </a:r>
            <a:r>
              <a:rPr sz="2400" b="1" spc="-10" dirty="0">
                <a:latin typeface="Verdana"/>
                <a:cs typeface="Verdana"/>
              </a:rPr>
              <a:t>o</a:t>
            </a:r>
            <a:r>
              <a:rPr sz="2400" b="1" dirty="0">
                <a:latin typeface="Verdana"/>
                <a:cs typeface="Verdana"/>
              </a:rPr>
              <a:t>k: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kézi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8252" y="4507991"/>
            <a:ext cx="1513331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912" y="371856"/>
            <a:ext cx="7090409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9240" y="423442"/>
            <a:ext cx="8053984" cy="1062355"/>
          </a:xfrm>
          <a:prstGeom prst="rect">
            <a:avLst/>
          </a:prstGeom>
        </p:spPr>
        <p:txBody>
          <a:bodyPr vert="horz" wrap="square" lIns="0" tIns="131833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dirty="0"/>
              <a:t>Kar</a:t>
            </a:r>
            <a:r>
              <a:rPr spc="-20" dirty="0"/>
              <a:t>a</a:t>
            </a:r>
            <a:r>
              <a:rPr dirty="0"/>
              <a:t>kterfel</a:t>
            </a:r>
            <a:r>
              <a:rPr spc="-15" dirty="0"/>
              <a:t>i</a:t>
            </a:r>
            <a:r>
              <a:rPr dirty="0"/>
              <a:t>sme</a:t>
            </a:r>
            <a:r>
              <a:rPr spc="-15" dirty="0"/>
              <a:t>r</a:t>
            </a:r>
            <a:r>
              <a:rPr dirty="0"/>
              <a:t>t</a:t>
            </a:r>
            <a:r>
              <a:rPr spc="-15" dirty="0"/>
              <a:t>e</a:t>
            </a:r>
            <a:r>
              <a:rPr dirty="0"/>
              <a:t>t</a:t>
            </a:r>
            <a:r>
              <a:rPr spc="-15" dirty="0"/>
              <a:t>é</a:t>
            </a:r>
            <a:r>
              <a:rPr dirty="0"/>
              <a:t>s</a:t>
            </a:r>
            <a:r>
              <a:rPr spc="-40" dirty="0"/>
              <a:t> </a:t>
            </a:r>
            <a:r>
              <a:rPr dirty="0"/>
              <a:t>(OCR)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1707" rIns="0" bIns="0" rtlCol="0">
            <a:spAutoFit/>
          </a:bodyPr>
          <a:lstStyle/>
          <a:p>
            <a:pPr marL="472440" indent="-44767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73075" algn="l"/>
              </a:tabLst>
            </a:pPr>
            <a:r>
              <a:rPr dirty="0"/>
              <a:t>Megő</a:t>
            </a:r>
            <a:r>
              <a:rPr spc="-10" dirty="0"/>
              <a:t>r</a:t>
            </a:r>
            <a:r>
              <a:rPr dirty="0"/>
              <a:t>zés, áll</a:t>
            </a:r>
            <a:r>
              <a:rPr spc="-15" dirty="0"/>
              <a:t>o</a:t>
            </a:r>
            <a:r>
              <a:rPr dirty="0"/>
              <a:t>mányvéde</a:t>
            </a:r>
            <a:r>
              <a:rPr spc="-10" dirty="0"/>
              <a:t>l</a:t>
            </a:r>
            <a:r>
              <a:rPr dirty="0"/>
              <a:t>em</a:t>
            </a:r>
          </a:p>
          <a:p>
            <a:pPr marL="472440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73075" algn="l"/>
              </a:tabLst>
            </a:pPr>
            <a:r>
              <a:rPr dirty="0"/>
              <a:t>K</a:t>
            </a:r>
            <a:r>
              <a:rPr spc="-10" dirty="0"/>
              <a:t>ö</a:t>
            </a:r>
            <a:r>
              <a:rPr dirty="0"/>
              <a:t>n</a:t>
            </a:r>
            <a:r>
              <a:rPr spc="-10" dirty="0"/>
              <a:t>n</a:t>
            </a:r>
            <a:r>
              <a:rPr dirty="0"/>
              <a:t>yebb</a:t>
            </a:r>
            <a:r>
              <a:rPr spc="30" dirty="0"/>
              <a:t> </a:t>
            </a:r>
            <a:r>
              <a:rPr dirty="0"/>
              <a:t>h</a:t>
            </a:r>
            <a:r>
              <a:rPr spc="-10" dirty="0"/>
              <a:t>o</a:t>
            </a:r>
            <a:r>
              <a:rPr dirty="0"/>
              <a:t>z</a:t>
            </a:r>
            <a:r>
              <a:rPr spc="-10" dirty="0"/>
              <a:t>z</a:t>
            </a:r>
            <a:r>
              <a:rPr dirty="0"/>
              <a:t>áférés</a:t>
            </a:r>
            <a:r>
              <a:rPr spc="65" dirty="0"/>
              <a:t> </a:t>
            </a:r>
            <a:r>
              <a:rPr spc="-20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dok</a:t>
            </a:r>
            <a:r>
              <a:rPr spc="-10" dirty="0">
                <a:latin typeface="Verdana"/>
                <a:cs typeface="Verdana"/>
              </a:rPr>
              <a:t>u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e</a:t>
            </a:r>
            <a:r>
              <a:rPr spc="-25" dirty="0">
                <a:latin typeface="Verdana"/>
                <a:cs typeface="Verdana"/>
              </a:rPr>
              <a:t>ntumokh</a:t>
            </a:r>
            <a:r>
              <a:rPr spc="-30" dirty="0">
                <a:latin typeface="Verdana"/>
                <a:cs typeface="Verdana"/>
              </a:rPr>
              <a:t>o</a:t>
            </a:r>
            <a:r>
              <a:rPr spc="-15" dirty="0">
                <a:latin typeface="Verdana"/>
                <a:cs typeface="Verdana"/>
              </a:rPr>
              <a:t>z</a:t>
            </a:r>
          </a:p>
          <a:p>
            <a:pPr marL="472440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73075" algn="l"/>
              </a:tabLst>
            </a:pPr>
            <a:r>
              <a:rPr dirty="0"/>
              <a:t>Új </a:t>
            </a:r>
            <a:r>
              <a:rPr spc="-10" dirty="0"/>
              <a:t>f</a:t>
            </a:r>
            <a:r>
              <a:rPr dirty="0"/>
              <a:t>a</a:t>
            </a:r>
            <a:r>
              <a:rPr spc="5" dirty="0"/>
              <a:t>j</a:t>
            </a:r>
            <a:r>
              <a:rPr dirty="0"/>
              <a:t>ta</a:t>
            </a:r>
            <a:r>
              <a:rPr spc="-15" dirty="0"/>
              <a:t> </a:t>
            </a:r>
            <a:r>
              <a:rPr dirty="0"/>
              <a:t>fel</a:t>
            </a:r>
            <a:r>
              <a:rPr spc="-15" dirty="0"/>
              <a:t>h</a:t>
            </a:r>
            <a:r>
              <a:rPr dirty="0"/>
              <a:t>a</a:t>
            </a:r>
            <a:r>
              <a:rPr spc="5" dirty="0"/>
              <a:t>s</a:t>
            </a:r>
            <a:r>
              <a:rPr dirty="0"/>
              <a:t>z</a:t>
            </a:r>
            <a:r>
              <a:rPr spc="-10" dirty="0"/>
              <a:t>n</a:t>
            </a:r>
            <a:r>
              <a:rPr dirty="0"/>
              <a:t>álás</a:t>
            </a:r>
            <a:r>
              <a:rPr spc="70" dirty="0"/>
              <a:t> </a:t>
            </a:r>
            <a:r>
              <a:rPr b="0" spc="-15" dirty="0">
                <a:latin typeface="Verdana"/>
                <a:cs typeface="Verdana"/>
              </a:rPr>
              <a:t>(teljes</a:t>
            </a:r>
            <a:r>
              <a:rPr b="0" dirty="0">
                <a:latin typeface="Verdana"/>
                <a:cs typeface="Verdana"/>
              </a:rPr>
              <a:t> szö</a:t>
            </a:r>
            <a:r>
              <a:rPr b="0" spc="-35" dirty="0">
                <a:latin typeface="Verdana"/>
                <a:cs typeface="Verdana"/>
              </a:rPr>
              <a:t>v</a:t>
            </a:r>
            <a:r>
              <a:rPr b="0" dirty="0">
                <a:latin typeface="Verdana"/>
                <a:cs typeface="Verdana"/>
              </a:rPr>
              <a:t>egű</a:t>
            </a:r>
            <a:r>
              <a:rPr b="0" spc="35" dirty="0">
                <a:latin typeface="Verdana"/>
                <a:cs typeface="Verdana"/>
              </a:rPr>
              <a:t> </a:t>
            </a:r>
            <a:r>
              <a:rPr b="0" spc="-30" dirty="0">
                <a:latin typeface="Verdana"/>
                <a:cs typeface="Verdana"/>
              </a:rPr>
              <a:t>k</a:t>
            </a:r>
            <a:r>
              <a:rPr b="0" dirty="0">
                <a:latin typeface="Verdana"/>
                <a:cs typeface="Verdana"/>
              </a:rPr>
              <a:t>e</a:t>
            </a:r>
            <a:r>
              <a:rPr b="0" spc="-10" dirty="0">
                <a:latin typeface="Verdana"/>
                <a:cs typeface="Verdana"/>
              </a:rPr>
              <a:t>r</a:t>
            </a:r>
            <a:r>
              <a:rPr b="0" dirty="0">
                <a:latin typeface="Verdana"/>
                <a:cs typeface="Verdana"/>
              </a:rPr>
              <a:t>es</a:t>
            </a:r>
            <a:r>
              <a:rPr b="0" spc="-10" dirty="0">
                <a:latin typeface="Verdana"/>
                <a:cs typeface="Verdana"/>
              </a:rPr>
              <a:t>é</a:t>
            </a:r>
            <a:r>
              <a:rPr b="0" dirty="0">
                <a:latin typeface="Verdana"/>
                <a:cs typeface="Verdana"/>
              </a:rPr>
              <a:t>s)</a:t>
            </a:r>
          </a:p>
          <a:p>
            <a:pPr marL="472440" indent="-44767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73075" algn="l"/>
              </a:tabLst>
            </a:pPr>
            <a:r>
              <a:rPr dirty="0"/>
              <a:t>Új</a:t>
            </a:r>
            <a:r>
              <a:rPr spc="-10" dirty="0"/>
              <a:t> 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vasók</a:t>
            </a:r>
          </a:p>
        </p:txBody>
      </p:sp>
      <p:sp>
        <p:nvSpPr>
          <p:cNvPr id="6" name="object 6"/>
          <p:cNvSpPr/>
          <p:nvPr/>
        </p:nvSpPr>
        <p:spPr>
          <a:xfrm>
            <a:off x="5076444" y="3860291"/>
            <a:ext cx="2953511" cy="2223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27" y="515112"/>
            <a:ext cx="5267706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4071" y="415924"/>
            <a:ext cx="8053984" cy="1062355"/>
          </a:xfrm>
          <a:prstGeom prst="rect">
            <a:avLst/>
          </a:prstGeom>
        </p:spPr>
        <p:txBody>
          <a:bodyPr vert="horz" wrap="square" lIns="0" tIns="276359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Mié</a:t>
            </a:r>
            <a:r>
              <a:rPr spc="-20" dirty="0"/>
              <a:t>r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digital</a:t>
            </a:r>
            <a:r>
              <a:rPr spc="-20" dirty="0"/>
              <a:t>i</a:t>
            </a:r>
            <a:r>
              <a:rPr dirty="0"/>
              <a:t>zá</a:t>
            </a:r>
            <a:r>
              <a:rPr spc="-20" dirty="0"/>
              <a:t>l</a:t>
            </a:r>
            <a:r>
              <a:rPr dirty="0"/>
              <a:t>unk?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7954009" cy="408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H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-10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éka</a:t>
            </a:r>
            <a:r>
              <a:rPr sz="2400" b="1" spc="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i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tegrált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rendszer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spc="-5" dirty="0">
                <a:latin typeface="Verdana"/>
                <a:cs typeface="Verdana"/>
              </a:rPr>
              <a:t>Jado</a:t>
            </a:r>
            <a:r>
              <a:rPr sz="2400" b="1" dirty="0">
                <a:latin typeface="Verdana"/>
                <a:cs typeface="Verdana"/>
              </a:rPr>
              <a:t>x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– ele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t</a:t>
            </a:r>
            <a:r>
              <a:rPr sz="2400" b="1" spc="-10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o</a:t>
            </a:r>
            <a:r>
              <a:rPr sz="2400" b="1" spc="-15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i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us</a:t>
            </a:r>
            <a:r>
              <a:rPr sz="2400" b="1" spc="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do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ume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t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mkeze</a:t>
            </a:r>
            <a:r>
              <a:rPr sz="2400" b="1" spc="-15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ő</a:t>
            </a:r>
            <a:endParaRPr sz="24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rendszer</a:t>
            </a:r>
            <a:endParaRPr sz="2400">
              <a:latin typeface="Verdana"/>
              <a:cs typeface="Verdana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H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-10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ék</a:t>
            </a:r>
            <a:r>
              <a:rPr sz="2400" b="1" spc="5" dirty="0">
                <a:latin typeface="Verdana"/>
                <a:cs typeface="Verdana"/>
              </a:rPr>
              <a:t>a</a:t>
            </a:r>
            <a:r>
              <a:rPr sz="2400" b="1" spc="-15" dirty="0">
                <a:latin typeface="Verdana"/>
                <a:cs typeface="Verdana"/>
              </a:rPr>
              <a:t>-</a:t>
            </a:r>
            <a:r>
              <a:rPr sz="2400" b="1" dirty="0">
                <a:latin typeface="Verdana"/>
                <a:cs typeface="Verdana"/>
              </a:rPr>
              <a:t>Jadox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kap</a:t>
            </a:r>
            <a:r>
              <a:rPr sz="2400" b="1" spc="5" dirty="0">
                <a:latin typeface="Verdana"/>
                <a:cs typeface="Verdana"/>
              </a:rPr>
              <a:t>c</a:t>
            </a:r>
            <a:r>
              <a:rPr sz="2400" b="1" dirty="0">
                <a:latin typeface="Verdana"/>
                <a:cs typeface="Verdana"/>
              </a:rPr>
              <a:t>solat:</a:t>
            </a:r>
            <a:r>
              <a:rPr sz="2400" b="1" spc="-1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sémák</a:t>
            </a:r>
            <a:r>
              <a:rPr sz="2400" b="1" spc="1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(képes</a:t>
            </a:r>
            <a:r>
              <a:rPr sz="2400" spc="-2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35" dirty="0">
                <a:latin typeface="Verdana"/>
                <a:cs typeface="Verdana"/>
              </a:rPr>
              <a:t>p</a:t>
            </a:r>
            <a:r>
              <a:rPr sz="2400" dirty="0">
                <a:latin typeface="Verdana"/>
                <a:cs typeface="Verdana"/>
              </a:rPr>
              <a:t>, k</a:t>
            </a:r>
            <a:r>
              <a:rPr sz="2400" spc="-15" dirty="0">
                <a:latin typeface="Verdana"/>
                <a:cs typeface="Verdana"/>
              </a:rPr>
              <a:t>ö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y</a:t>
            </a:r>
            <a:r>
              <a:rPr sz="2400" spc="-229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,</a:t>
            </a:r>
            <a:r>
              <a:rPr sz="2400" spc="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l</a:t>
            </a:r>
            <a:r>
              <a:rPr sz="2400" spc="-30" dirty="0">
                <a:latin typeface="Verdana"/>
                <a:cs typeface="Verdana"/>
              </a:rPr>
              <a:t>y</a:t>
            </a:r>
            <a:r>
              <a:rPr sz="2400" spc="-15" dirty="0">
                <a:latin typeface="Verdana"/>
                <a:cs typeface="Verdana"/>
              </a:rPr>
              <a:t>ói</a:t>
            </a:r>
            <a:r>
              <a:rPr sz="2400" spc="-6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at,</a:t>
            </a:r>
            <a:r>
              <a:rPr sz="2400" spc="6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-25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s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spc="-35" dirty="0">
                <a:latin typeface="Verdana"/>
                <a:cs typeface="Verdana"/>
              </a:rPr>
              <a:t>y</a:t>
            </a:r>
            <a:r>
              <a:rPr sz="2400" dirty="0">
                <a:latin typeface="Verdana"/>
                <a:cs typeface="Verdana"/>
              </a:rPr>
              <a:t>omtat</a:t>
            </a:r>
            <a:r>
              <a:rPr sz="2400" spc="-15" dirty="0">
                <a:latin typeface="Verdana"/>
                <a:cs typeface="Verdana"/>
              </a:rPr>
              <a:t>v</a:t>
            </a:r>
            <a:r>
              <a:rPr sz="2400" dirty="0">
                <a:latin typeface="Verdana"/>
                <a:cs typeface="Verdana"/>
              </a:rPr>
              <a:t>á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35" dirty="0">
                <a:latin typeface="Verdana"/>
                <a:cs typeface="Verdana"/>
              </a:rPr>
              <a:t>y</a:t>
            </a:r>
            <a:r>
              <a:rPr sz="2400" dirty="0">
                <a:latin typeface="Verdana"/>
                <a:cs typeface="Verdana"/>
              </a:rPr>
              <a:t>ok,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2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k</a:t>
            </a:r>
            <a:r>
              <a:rPr sz="2400" dirty="0">
                <a:latin typeface="Verdana"/>
                <a:cs typeface="Verdana"/>
              </a:rPr>
              <a:t>tr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ni</a:t>
            </a:r>
            <a:r>
              <a:rPr sz="2400" spc="-25" dirty="0">
                <a:latin typeface="Verdana"/>
                <a:cs typeface="Verdana"/>
              </a:rPr>
              <a:t>k</a:t>
            </a:r>
            <a:r>
              <a:rPr sz="2400" dirty="0">
                <a:latin typeface="Verdana"/>
                <a:cs typeface="Verdana"/>
              </a:rPr>
              <a:t>us </a:t>
            </a:r>
            <a:r>
              <a:rPr sz="2400" spc="-25" dirty="0">
                <a:latin typeface="Verdana"/>
                <a:cs typeface="Verdana"/>
              </a:rPr>
              <a:t>dokume</a:t>
            </a:r>
            <a:r>
              <a:rPr sz="2400" spc="-15" dirty="0">
                <a:latin typeface="Verdana"/>
                <a:cs typeface="Verdana"/>
              </a:rPr>
              <a:t>ntu</a:t>
            </a:r>
            <a:r>
              <a:rPr sz="2400" spc="-20" dirty="0">
                <a:latin typeface="Verdana"/>
                <a:cs typeface="Verdana"/>
              </a:rPr>
              <a:t>m)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H</a:t>
            </a:r>
            <a:r>
              <a:rPr sz="2400" b="1" spc="-10" dirty="0">
                <a:latin typeface="Verdana"/>
                <a:cs typeface="Verdana"/>
              </a:rPr>
              <a:t>u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-10" dirty="0">
                <a:latin typeface="Verdana"/>
                <a:cs typeface="Verdana"/>
              </a:rPr>
              <a:t>t</a:t>
            </a:r>
            <a:r>
              <a:rPr sz="2400" b="1" dirty="0">
                <a:latin typeface="Verdana"/>
                <a:cs typeface="Verdana"/>
              </a:rPr>
              <a:t>ék</a:t>
            </a:r>
            <a:r>
              <a:rPr sz="2400" b="1" spc="5" dirty="0">
                <a:latin typeface="Verdana"/>
                <a:cs typeface="Verdana"/>
              </a:rPr>
              <a:t>a</a:t>
            </a:r>
            <a:r>
              <a:rPr sz="2400" b="1" spc="-15" dirty="0">
                <a:latin typeface="Verdana"/>
                <a:cs typeface="Verdana"/>
              </a:rPr>
              <a:t>-</a:t>
            </a:r>
            <a:r>
              <a:rPr sz="2400" b="1" spc="-25" dirty="0">
                <a:latin typeface="Verdana"/>
                <a:cs typeface="Verdana"/>
              </a:rPr>
              <a:t>Jado</a:t>
            </a:r>
            <a:r>
              <a:rPr sz="2400" b="1" spc="-20" dirty="0">
                <a:latin typeface="Verdana"/>
                <a:cs typeface="Verdana"/>
              </a:rPr>
              <a:t>x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kap</a:t>
            </a:r>
            <a:r>
              <a:rPr sz="2400" b="1" spc="5" dirty="0">
                <a:latin typeface="Verdana"/>
                <a:cs typeface="Verdana"/>
              </a:rPr>
              <a:t>c</a:t>
            </a:r>
            <a:r>
              <a:rPr sz="2400" b="1" spc="-20" dirty="0">
                <a:latin typeface="Verdana"/>
                <a:cs typeface="Verdana"/>
              </a:rPr>
              <a:t>solat</a:t>
            </a:r>
            <a:r>
              <a:rPr sz="2400" b="1" spc="-10" dirty="0">
                <a:latin typeface="Verdana"/>
                <a:cs typeface="Verdana"/>
              </a:rPr>
              <a:t>:</a:t>
            </a:r>
            <a:r>
              <a:rPr sz="2400" b="1" spc="-5" dirty="0">
                <a:latin typeface="Verdana"/>
                <a:cs typeface="Verdana"/>
              </a:rPr>
              <a:t> ci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spc="-20" dirty="0">
                <a:latin typeface="Verdana"/>
                <a:cs typeface="Verdana"/>
              </a:rPr>
              <a:t>kek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819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Dig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i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tális</a:t>
            </a:r>
            <a:r>
              <a:rPr sz="2400" b="1" u="heavy" spc="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K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ö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n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y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vtár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</a:rPr>
              <a:t> </a:t>
            </a:r>
            <a:endParaRPr sz="24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819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Du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n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a</a:t>
            </a:r>
            <a:r>
              <a:rPr sz="2400" b="1" u="heavy" spc="5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Me</a:t>
            </a:r>
            <a:r>
              <a:rPr sz="2400" b="1" u="heavy" spc="-819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n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t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i</a:t>
            </a:r>
            <a:r>
              <a:rPr sz="2400" b="1" u="heavy" spc="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K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ö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z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ö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s</a:t>
            </a:r>
            <a:r>
              <a:rPr sz="2400" b="1" u="heavy" spc="2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Katalógus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</a:rPr>
              <a:t> 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5"/>
              </a:rPr>
              <a:t>Eur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5"/>
              </a:rPr>
              <a:t>o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5"/>
              </a:rPr>
              <a:t>pe</a:t>
            </a:r>
            <a:r>
              <a:rPr sz="2400" b="1" u="heavy" spc="5" dirty="0">
                <a:solidFill>
                  <a:srgbClr val="CCCCFF"/>
                </a:solidFill>
                <a:latin typeface="Verdana"/>
                <a:cs typeface="Verdana"/>
                <a:hlinkClick r:id="rId5"/>
              </a:rPr>
              <a:t>a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5"/>
              </a:rPr>
              <a:t>na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0132" y="4643628"/>
            <a:ext cx="2089404" cy="1345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445008"/>
            <a:ext cx="6127242" cy="1062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23442"/>
            <a:ext cx="8053984" cy="1062355"/>
          </a:xfrm>
          <a:prstGeom prst="rect">
            <a:avLst/>
          </a:prstGeom>
        </p:spPr>
        <p:txBody>
          <a:bodyPr vert="horz" wrap="square" lIns="0" tIns="205231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dirty="0"/>
              <a:t>Köz</a:t>
            </a:r>
            <a:r>
              <a:rPr spc="15" dirty="0"/>
              <a:t>z</a:t>
            </a:r>
            <a:r>
              <a:rPr dirty="0"/>
              <a:t>ététel</a:t>
            </a:r>
            <a:r>
              <a:rPr spc="-50" dirty="0"/>
              <a:t> </a:t>
            </a:r>
            <a:r>
              <a:rPr dirty="0"/>
              <a:t>az </a:t>
            </a:r>
            <a:r>
              <a:rPr spc="-15" dirty="0"/>
              <a:t>I</a:t>
            </a:r>
            <a:r>
              <a:rPr dirty="0"/>
              <a:t>nterneten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46965"/>
            <a:ext cx="6185535" cy="177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800" b="1" spc="-20" dirty="0">
                <a:latin typeface="Verdana"/>
                <a:cs typeface="Verdana"/>
              </a:rPr>
              <a:t>Jadox</a:t>
            </a:r>
            <a:r>
              <a:rPr sz="2800" b="1" spc="25" dirty="0">
                <a:latin typeface="Verdana"/>
                <a:cs typeface="Verdana"/>
              </a:rPr>
              <a:t> </a:t>
            </a:r>
            <a:r>
              <a:rPr sz="2800" b="1" spc="-25" dirty="0">
                <a:latin typeface="Verdana"/>
                <a:cs typeface="Verdana"/>
              </a:rPr>
              <a:t>nem</a:t>
            </a:r>
            <a:r>
              <a:rPr sz="2800" b="1" spc="20" dirty="0">
                <a:latin typeface="Verdana"/>
                <a:cs typeface="Verdana"/>
              </a:rPr>
              <a:t> </a:t>
            </a:r>
            <a:r>
              <a:rPr sz="2800" b="1" spc="-15" dirty="0">
                <a:latin typeface="Verdana"/>
                <a:cs typeface="Verdana"/>
              </a:rPr>
              <a:t>felha</a:t>
            </a:r>
            <a:r>
              <a:rPr sz="2800" b="1" spc="-20" dirty="0">
                <a:latin typeface="Verdana"/>
                <a:cs typeface="Verdana"/>
              </a:rPr>
              <a:t>sználó</a:t>
            </a:r>
            <a:r>
              <a:rPr sz="2800" b="1" spc="-5" dirty="0">
                <a:latin typeface="Verdana"/>
                <a:cs typeface="Verdana"/>
              </a:rPr>
              <a:t>b</a:t>
            </a:r>
            <a:r>
              <a:rPr sz="2800" b="1" spc="-20" dirty="0">
                <a:latin typeface="Verdana"/>
                <a:cs typeface="Verdana"/>
              </a:rPr>
              <a:t>ar</a:t>
            </a:r>
            <a:r>
              <a:rPr sz="2800" b="1" spc="-15" dirty="0">
                <a:latin typeface="Verdana"/>
                <a:cs typeface="Verdana"/>
              </a:rPr>
              <a:t>át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469900" algn="l"/>
              </a:tabLst>
            </a:pPr>
            <a:r>
              <a:rPr sz="2800" b="1" spc="-20" dirty="0">
                <a:latin typeface="Verdana"/>
                <a:cs typeface="Verdana"/>
              </a:rPr>
              <a:t>F</a:t>
            </a:r>
            <a:r>
              <a:rPr sz="2800" b="1" spc="-15" dirty="0">
                <a:latin typeface="Verdana"/>
                <a:cs typeface="Verdana"/>
              </a:rPr>
              <a:t>ejle</a:t>
            </a:r>
            <a:r>
              <a:rPr sz="2800" b="1" spc="-20" dirty="0">
                <a:latin typeface="Verdana"/>
                <a:cs typeface="Verdana"/>
              </a:rPr>
              <a:t>sztés:</a:t>
            </a:r>
            <a:r>
              <a:rPr sz="2800" b="1" spc="40" dirty="0">
                <a:latin typeface="Verdana"/>
                <a:cs typeface="Verdana"/>
              </a:rPr>
              <a:t> </a:t>
            </a:r>
            <a:r>
              <a:rPr sz="2800" b="1" u="heavy" spc="-96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800" b="1" u="heavy" spc="-2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új</a:t>
            </a:r>
            <a:r>
              <a:rPr sz="28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800" b="1" u="heavy" spc="-1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fel</a:t>
            </a:r>
            <a:r>
              <a:rPr sz="2800" b="1" u="heavy" spc="-96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800" b="1" u="heavy" spc="-2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üle</a:t>
            </a:r>
            <a:r>
              <a:rPr sz="2800" b="1" u="heavy" spc="-96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800" b="1" u="heavy" spc="-1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t</a:t>
            </a:r>
            <a:r>
              <a:rPr sz="2800" b="1" u="heavy" spc="-10" dirty="0">
                <a:solidFill>
                  <a:srgbClr val="CCCCFF"/>
                </a:solidFill>
                <a:latin typeface="Verdana"/>
                <a:cs typeface="Verdana"/>
              </a:rPr>
              <a:t> </a:t>
            </a:r>
            <a:endParaRPr sz="28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605"/>
              </a:spcBef>
              <a:buFont typeface="Times New Roman"/>
              <a:buChar char="•"/>
              <a:tabLst>
                <a:tab pos="1156335" algn="l"/>
              </a:tabLst>
            </a:pPr>
            <a:r>
              <a:rPr sz="2400" b="1" dirty="0">
                <a:latin typeface="Verdana"/>
                <a:cs typeface="Verdana"/>
              </a:rPr>
              <a:t>MOKK</a:t>
            </a:r>
            <a:r>
              <a:rPr sz="2400" b="1" spc="-10" dirty="0">
                <a:latin typeface="Verdana"/>
                <a:cs typeface="Verdana"/>
              </a:rPr>
              <a:t>A</a:t>
            </a:r>
            <a:r>
              <a:rPr sz="2400" b="1" spc="-15" dirty="0">
                <a:latin typeface="Verdana"/>
                <a:cs typeface="Verdana"/>
              </a:rPr>
              <a:t>-</a:t>
            </a:r>
            <a:r>
              <a:rPr sz="2400" b="1" spc="-5" dirty="0">
                <a:latin typeface="Verdana"/>
                <a:cs typeface="Verdana"/>
              </a:rPr>
              <a:t>ODR/</a:t>
            </a:r>
            <a:r>
              <a:rPr sz="2400" b="1" spc="-10" dirty="0">
                <a:latin typeface="Verdana"/>
                <a:cs typeface="Verdana"/>
              </a:rPr>
              <a:t>o</a:t>
            </a:r>
            <a:r>
              <a:rPr sz="2400" b="1" spc="-5" dirty="0">
                <a:latin typeface="Verdana"/>
                <a:cs typeface="Verdana"/>
              </a:rPr>
              <a:t>p</a:t>
            </a:r>
            <a:r>
              <a:rPr sz="2400" b="1" dirty="0">
                <a:latin typeface="Verdana"/>
                <a:cs typeface="Verdana"/>
              </a:rPr>
              <a:t>ac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3</a:t>
            </a:r>
            <a:r>
              <a:rPr sz="2400" b="1" dirty="0">
                <a:latin typeface="Verdana"/>
                <a:cs typeface="Verdana"/>
              </a:rPr>
              <a:t> </a:t>
            </a:r>
            <a:r>
              <a:rPr sz="2400" b="1" spc="5" dirty="0">
                <a:latin typeface="Verdana"/>
                <a:cs typeface="Verdana"/>
              </a:rPr>
              <a:t>m</a:t>
            </a:r>
            <a:r>
              <a:rPr sz="2400" b="1" spc="-20" dirty="0">
                <a:latin typeface="Verdana"/>
                <a:cs typeface="Verdana"/>
              </a:rPr>
              <a:t>o</a:t>
            </a:r>
            <a:r>
              <a:rPr sz="2400" b="1" spc="-25" dirty="0">
                <a:latin typeface="Verdana"/>
                <a:cs typeface="Verdana"/>
              </a:rPr>
              <a:t>t</a:t>
            </a:r>
            <a:r>
              <a:rPr sz="2400" b="1" spc="-15" dirty="0">
                <a:latin typeface="Verdana"/>
                <a:cs typeface="Verdana"/>
              </a:rPr>
              <a:t>or</a:t>
            </a:r>
            <a:endParaRPr sz="2400">
              <a:latin typeface="Verdana"/>
              <a:cs typeface="Verdana"/>
            </a:endParaRPr>
          </a:p>
          <a:p>
            <a:pPr marL="1155700" lvl="1" indent="-228600">
              <a:lnSpc>
                <a:spcPct val="100000"/>
              </a:lnSpc>
              <a:spcBef>
                <a:spcPts val="600"/>
              </a:spcBef>
              <a:buFont typeface="Times New Roman"/>
              <a:buChar char="•"/>
              <a:tabLst>
                <a:tab pos="1156335" algn="l"/>
              </a:tabLst>
            </a:pPr>
            <a:r>
              <a:rPr sz="2400" b="1" dirty="0">
                <a:latin typeface="Verdana"/>
                <a:cs typeface="Verdana"/>
              </a:rPr>
              <a:t>Sa</a:t>
            </a:r>
            <a:r>
              <a:rPr sz="2400" b="1" spc="5" dirty="0">
                <a:latin typeface="Verdana"/>
                <a:cs typeface="Verdana"/>
              </a:rPr>
              <a:t>j</a:t>
            </a:r>
            <a:r>
              <a:rPr sz="2400" b="1" dirty="0">
                <a:latin typeface="Verdana"/>
                <a:cs typeface="Verdana"/>
              </a:rPr>
              <a:t>át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tervezésű</a:t>
            </a:r>
            <a:r>
              <a:rPr sz="2400" b="1" spc="2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keresőfe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ü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et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75603" y="4319015"/>
            <a:ext cx="2519172" cy="1700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445008"/>
            <a:ext cx="4731258" cy="1062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22719"/>
            <a:ext cx="8053984" cy="1062355"/>
          </a:xfrm>
          <a:prstGeom prst="rect">
            <a:avLst/>
          </a:prstGeom>
        </p:spPr>
        <p:txBody>
          <a:bodyPr vert="horz" wrap="square" lIns="0" tIns="205231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dirty="0"/>
              <a:t>Digitális</a:t>
            </a:r>
            <a:r>
              <a:rPr spc="-40" dirty="0"/>
              <a:t> </a:t>
            </a:r>
            <a:r>
              <a:rPr dirty="0"/>
              <a:t>Könyvtár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336" y="2700046"/>
            <a:ext cx="5937885" cy="175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93160">
              <a:lnSpc>
                <a:spcPct val="121000"/>
              </a:lnSpc>
            </a:pPr>
            <a:r>
              <a:rPr sz="2000" b="1" dirty="0">
                <a:latin typeface="Verdana"/>
                <a:cs typeface="Verdana"/>
              </a:rPr>
              <a:t>Toln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i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Gáborné Lakatos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Mónika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b="1" dirty="0">
                <a:latin typeface="Verdana"/>
                <a:cs typeface="Verdana"/>
              </a:rPr>
              <a:t>Digitális szolg</a:t>
            </a:r>
            <a:r>
              <a:rPr sz="2000" b="1" spc="10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ltatás</a:t>
            </a:r>
            <a:r>
              <a:rPr sz="2000" b="1" spc="5" dirty="0">
                <a:latin typeface="Verdana"/>
                <a:cs typeface="Verdana"/>
              </a:rPr>
              <a:t>o</a:t>
            </a:r>
            <a:r>
              <a:rPr sz="2000" b="1" dirty="0">
                <a:latin typeface="Verdana"/>
                <a:cs typeface="Verdana"/>
              </a:rPr>
              <a:t>k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os</a:t>
            </a:r>
            <a:r>
              <a:rPr sz="2000" b="1" spc="-10" dirty="0">
                <a:latin typeface="Verdana"/>
                <a:cs typeface="Verdana"/>
              </a:rPr>
              <a:t>z</a:t>
            </a:r>
            <a:r>
              <a:rPr sz="2000" b="1" dirty="0">
                <a:latin typeface="Verdana"/>
                <a:cs typeface="Verdana"/>
              </a:rPr>
              <a:t>t.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vez.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1000"/>
              </a:lnSpc>
            </a:pPr>
            <a:r>
              <a:rPr sz="2000" b="1" dirty="0">
                <a:latin typeface="Verdana"/>
                <a:cs typeface="Verdana"/>
              </a:rPr>
              <a:t>Dr.</a:t>
            </a:r>
            <a:r>
              <a:rPr sz="2000" b="1" spc="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Kov</a:t>
            </a:r>
            <a:r>
              <a:rPr sz="2000" b="1" spc="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cs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Pál Kön</a:t>
            </a:r>
            <a:r>
              <a:rPr sz="2000" b="1" spc="5" dirty="0">
                <a:latin typeface="Verdana"/>
                <a:cs typeface="Verdana"/>
              </a:rPr>
              <a:t>y</a:t>
            </a:r>
            <a:r>
              <a:rPr sz="2000" b="1" dirty="0">
                <a:latin typeface="Verdana"/>
                <a:cs typeface="Verdana"/>
              </a:rPr>
              <a:t>vt</a:t>
            </a:r>
            <a:r>
              <a:rPr sz="2000" b="1" spc="5" dirty="0">
                <a:latin typeface="Verdana"/>
                <a:cs typeface="Verdana"/>
              </a:rPr>
              <a:t>á</a:t>
            </a:r>
            <a:r>
              <a:rPr sz="2000" b="1" dirty="0">
                <a:latin typeface="Verdana"/>
                <a:cs typeface="Verdana"/>
              </a:rPr>
              <a:t>r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és Kö</a:t>
            </a:r>
            <a:r>
              <a:rPr sz="2000" b="1" spc="5" dirty="0">
                <a:latin typeface="Verdana"/>
                <a:cs typeface="Verdana"/>
              </a:rPr>
              <a:t>z</a:t>
            </a:r>
            <a:r>
              <a:rPr sz="2000" b="1" dirty="0">
                <a:latin typeface="Verdana"/>
                <a:cs typeface="Verdana"/>
              </a:rPr>
              <a:t>össégi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Tér Győr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1472" y="4319015"/>
            <a:ext cx="1584960" cy="158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284" y="469391"/>
            <a:ext cx="5913882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22719"/>
            <a:ext cx="8053984" cy="1062355"/>
          </a:xfrm>
          <a:prstGeom prst="rect">
            <a:avLst/>
          </a:prstGeom>
        </p:spPr>
        <p:txBody>
          <a:bodyPr vert="horz" wrap="square" lIns="0" tIns="230258" rIns="0" bIns="0" rtlCol="0">
            <a:spAutoFit/>
          </a:bodyPr>
          <a:lstStyle/>
          <a:p>
            <a:pPr marL="121285">
              <a:lnSpc>
                <a:spcPct val="100000"/>
              </a:lnSpc>
            </a:pPr>
            <a:r>
              <a:rPr dirty="0"/>
              <a:t>Köszön</a:t>
            </a:r>
            <a:r>
              <a:rPr spc="5" dirty="0"/>
              <a:t>ö</a:t>
            </a:r>
            <a:r>
              <a:rPr dirty="0"/>
              <a:t>m</a:t>
            </a:r>
            <a:r>
              <a:rPr spc="-35" dirty="0"/>
              <a:t> </a:t>
            </a:r>
            <a:r>
              <a:rPr dirty="0"/>
              <a:t>a figye</a:t>
            </a:r>
            <a:r>
              <a:rPr spc="-15" dirty="0"/>
              <a:t>l</a:t>
            </a:r>
            <a:r>
              <a:rPr dirty="0"/>
              <a:t>met!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071" y="1875203"/>
            <a:ext cx="5861050" cy="4084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200" b="1" spc="-15" dirty="0">
                <a:latin typeface="Verdana"/>
                <a:cs typeface="Verdana"/>
              </a:rPr>
              <a:t>Digitalizálás</a:t>
            </a:r>
            <a:endParaRPr sz="22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Könyv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Folyó</a:t>
            </a:r>
            <a:r>
              <a:rPr sz="1800" b="1" spc="-10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rat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K</a:t>
            </a:r>
            <a:r>
              <a:rPr sz="1800" b="1" spc="5" dirty="0">
                <a:latin typeface="Verdana"/>
                <a:cs typeface="Verdana"/>
              </a:rPr>
              <a:t>é</a:t>
            </a:r>
            <a:r>
              <a:rPr sz="1800" b="1" dirty="0">
                <a:latin typeface="Verdana"/>
                <a:cs typeface="Verdana"/>
              </a:rPr>
              <a:t>p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sl</a:t>
            </a:r>
            <a:r>
              <a:rPr sz="1800" b="1" spc="-10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p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Kép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Kisn</a:t>
            </a:r>
            <a:r>
              <a:rPr sz="1800" b="1" spc="5" dirty="0">
                <a:latin typeface="Verdana"/>
                <a:cs typeface="Verdana"/>
              </a:rPr>
              <a:t>y</a:t>
            </a:r>
            <a:r>
              <a:rPr sz="1800" b="1" dirty="0">
                <a:latin typeface="Verdana"/>
                <a:cs typeface="Verdana"/>
              </a:rPr>
              <a:t>omta</a:t>
            </a:r>
            <a:r>
              <a:rPr sz="1800" b="1" spc="-10" dirty="0">
                <a:latin typeface="Verdana"/>
                <a:cs typeface="Verdana"/>
              </a:rPr>
              <a:t>tv</a:t>
            </a:r>
            <a:r>
              <a:rPr sz="1800" b="1" dirty="0">
                <a:latin typeface="Verdana"/>
                <a:cs typeface="Verdana"/>
              </a:rPr>
              <a:t>ány</a:t>
            </a:r>
            <a:endParaRPr sz="1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595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200" b="1" spc="-15" dirty="0">
                <a:latin typeface="Verdana"/>
                <a:cs typeface="Verdana"/>
              </a:rPr>
              <a:t>Online</a:t>
            </a:r>
            <a:r>
              <a:rPr sz="2200" b="1" spc="-5" dirty="0">
                <a:latin typeface="Verdana"/>
                <a:cs typeface="Verdana"/>
              </a:rPr>
              <a:t> </a:t>
            </a:r>
            <a:r>
              <a:rPr sz="2200" b="1" spc="-15" dirty="0">
                <a:latin typeface="Verdana"/>
                <a:cs typeface="Verdana"/>
              </a:rPr>
              <a:t>felületek</a:t>
            </a:r>
            <a:r>
              <a:rPr sz="2200" b="1" spc="-5" dirty="0">
                <a:latin typeface="Verdana"/>
                <a:cs typeface="Verdana"/>
              </a:rPr>
              <a:t> </a:t>
            </a:r>
            <a:r>
              <a:rPr sz="2200" b="1" spc="-20" dirty="0">
                <a:latin typeface="Verdana"/>
                <a:cs typeface="Verdana"/>
              </a:rPr>
              <a:t>menedzse</a:t>
            </a:r>
            <a:r>
              <a:rPr sz="2200" b="1" spc="-5" dirty="0">
                <a:latin typeface="Verdana"/>
                <a:cs typeface="Verdana"/>
              </a:rPr>
              <a:t>l</a:t>
            </a:r>
            <a:r>
              <a:rPr sz="2200" b="1" spc="-15" dirty="0">
                <a:latin typeface="Verdana"/>
                <a:cs typeface="Verdana"/>
              </a:rPr>
              <a:t>é</a:t>
            </a:r>
            <a:r>
              <a:rPr sz="2200" b="1" spc="-10" dirty="0">
                <a:latin typeface="Verdana"/>
                <a:cs typeface="Verdana"/>
              </a:rPr>
              <a:t>s</a:t>
            </a:r>
            <a:r>
              <a:rPr sz="2200" b="1" spc="-15" dirty="0"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9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spc="-5" dirty="0">
                <a:latin typeface="Verdana"/>
                <a:cs typeface="Verdana"/>
              </a:rPr>
              <a:t>Ho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spc="-25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p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F</a:t>
            </a:r>
            <a:r>
              <a:rPr sz="1800" b="1" spc="-15" dirty="0">
                <a:latin typeface="Verdana"/>
                <a:cs typeface="Verdana"/>
              </a:rPr>
              <a:t>aceboo</a:t>
            </a:r>
            <a:r>
              <a:rPr sz="1800" b="1" spc="-10" dirty="0">
                <a:latin typeface="Verdana"/>
                <a:cs typeface="Verdana"/>
              </a:rPr>
              <a:t>k</a:t>
            </a:r>
            <a:r>
              <a:rPr sz="1800" b="1" spc="-15" dirty="0">
                <a:latin typeface="Verdana"/>
                <a:cs typeface="Verdana"/>
              </a:rPr>
              <a:t>-olda</a:t>
            </a:r>
            <a:r>
              <a:rPr sz="1800" b="1" spc="-25" dirty="0">
                <a:latin typeface="Verdana"/>
                <a:cs typeface="Verdana"/>
              </a:rPr>
              <a:t>l</a:t>
            </a:r>
            <a:r>
              <a:rPr sz="1800" b="1" spc="-15" dirty="0">
                <a:latin typeface="Verdana"/>
                <a:cs typeface="Verdana"/>
              </a:rPr>
              <a:t>ak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(2)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490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spc="-15" dirty="0">
                <a:latin typeface="Verdana"/>
                <a:cs typeface="Verdana"/>
              </a:rPr>
              <a:t>Tw</a:t>
            </a:r>
            <a:r>
              <a:rPr sz="1800" b="1" spc="-20" dirty="0">
                <a:latin typeface="Verdana"/>
                <a:cs typeface="Verdana"/>
              </a:rPr>
              <a:t>i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spc="-20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e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,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Instagram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spc="-5" dirty="0">
                <a:latin typeface="Verdana"/>
                <a:cs typeface="Verdana"/>
              </a:rPr>
              <a:t>B</a:t>
            </a:r>
            <a:r>
              <a:rPr sz="1800" b="1" dirty="0">
                <a:latin typeface="Verdana"/>
                <a:cs typeface="Verdana"/>
              </a:rPr>
              <a:t>l</a:t>
            </a:r>
            <a:r>
              <a:rPr sz="1800" b="1" spc="-10" dirty="0">
                <a:latin typeface="Verdana"/>
                <a:cs typeface="Verdana"/>
              </a:rPr>
              <a:t>o</a:t>
            </a:r>
            <a:r>
              <a:rPr sz="1800" b="1" dirty="0">
                <a:latin typeface="Verdana"/>
                <a:cs typeface="Verdana"/>
              </a:rPr>
              <a:t>g</a:t>
            </a:r>
            <a:endParaRPr sz="1800">
              <a:latin typeface="Verdana"/>
              <a:cs typeface="Verdana"/>
            </a:endParaRPr>
          </a:p>
          <a:p>
            <a:pPr marL="906780" lvl="1" indent="-429259">
              <a:lnSpc>
                <a:spcPct val="100000"/>
              </a:lnSpc>
              <a:spcBef>
                <a:spcPts val="505"/>
              </a:spcBef>
              <a:buClr>
                <a:srgbClr val="009999"/>
              </a:buClr>
              <a:buFont typeface="Verdana"/>
              <a:buChar char="•"/>
              <a:tabLst>
                <a:tab pos="907415" algn="l"/>
              </a:tabLst>
            </a:pPr>
            <a:r>
              <a:rPr sz="1800" b="1" dirty="0">
                <a:latin typeface="Verdana"/>
                <a:cs typeface="Verdana"/>
              </a:rPr>
              <a:t>G</a:t>
            </a:r>
            <a:r>
              <a:rPr sz="1800" b="1" spc="5" dirty="0">
                <a:latin typeface="Verdana"/>
                <a:cs typeface="Verdana"/>
              </a:rPr>
              <a:t>y</a:t>
            </a:r>
            <a:r>
              <a:rPr sz="1800" b="1" dirty="0">
                <a:latin typeface="Verdana"/>
                <a:cs typeface="Verdana"/>
              </a:rPr>
              <a:t>őri S</a:t>
            </a:r>
            <a:r>
              <a:rPr sz="1800" b="1" spc="5" dirty="0">
                <a:latin typeface="Verdana"/>
                <a:cs typeface="Verdana"/>
              </a:rPr>
              <a:t>z</a:t>
            </a:r>
            <a:r>
              <a:rPr sz="1800" b="1" dirty="0">
                <a:latin typeface="Verdana"/>
                <a:cs typeface="Verdana"/>
              </a:rPr>
              <a:t>a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dirty="0">
                <a:latin typeface="Verdana"/>
                <a:cs typeface="Verdana"/>
              </a:rPr>
              <a:t>on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onl</a:t>
            </a:r>
            <a:r>
              <a:rPr sz="1800" b="1" spc="-10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ne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k</a:t>
            </a:r>
            <a:r>
              <a:rPr sz="1800" b="1" spc="5" dirty="0">
                <a:latin typeface="Verdana"/>
                <a:cs typeface="Verdana"/>
              </a:rPr>
              <a:t>u</a:t>
            </a:r>
            <a:r>
              <a:rPr sz="1800" b="1" dirty="0">
                <a:latin typeface="Verdana"/>
                <a:cs typeface="Verdana"/>
              </a:rPr>
              <a:t>l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u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á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dirty="0">
                <a:latin typeface="Verdana"/>
                <a:cs typeface="Verdana"/>
              </a:rPr>
              <a:t>is magazin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5307" y="2016251"/>
            <a:ext cx="1193292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161544"/>
            <a:ext cx="7163561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740663"/>
            <a:ext cx="5993130" cy="1062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4769" y="333247"/>
            <a:ext cx="643064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Személyi</a:t>
            </a:r>
            <a:r>
              <a:rPr sz="3800" b="1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feltétele</a:t>
            </a:r>
            <a:r>
              <a:rPr sz="3800" b="1" spc="-20" dirty="0">
                <a:solidFill>
                  <a:srgbClr val="009999"/>
                </a:solidFill>
                <a:latin typeface="Arial"/>
                <a:cs typeface="Arial"/>
              </a:rPr>
              <a:t>k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:</a:t>
            </a:r>
            <a:r>
              <a:rPr sz="3800" b="1" spc="-4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digitális szolgáltatások</a:t>
            </a:r>
            <a:r>
              <a:rPr sz="3800" b="1" spc="-4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osz</a:t>
            </a:r>
            <a:r>
              <a:rPr sz="3800" b="1" spc="5" dirty="0">
                <a:solidFill>
                  <a:srgbClr val="009999"/>
                </a:solidFill>
                <a:latin typeface="Arial"/>
                <a:cs typeface="Arial"/>
              </a:rPr>
              <a:t>t</a:t>
            </a:r>
            <a:r>
              <a:rPr sz="3800" b="1" dirty="0">
                <a:solidFill>
                  <a:srgbClr val="009999"/>
                </a:solidFill>
                <a:latin typeface="Arial"/>
                <a:cs typeface="Arial"/>
              </a:rPr>
              <a:t>álya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73595" y="4436364"/>
            <a:ext cx="2304288" cy="1353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042" y="1838277"/>
            <a:ext cx="74917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819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Félaut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o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ma</a:t>
            </a:r>
            <a:r>
              <a:rPr sz="2400" b="1" u="heavy" spc="-81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ta k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ö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n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y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vszken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n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er</a:t>
            </a:r>
            <a:r>
              <a:rPr sz="2400" b="1" u="heavy" spc="70" dirty="0">
                <a:solidFill>
                  <a:srgbClr val="CCCCFF"/>
                </a:solidFill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</a:t>
            </a:r>
            <a:r>
              <a:rPr sz="2400" u="heavy" spc="-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CopiB</a:t>
            </a:r>
            <a:r>
              <a:rPr sz="2400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o</a:t>
            </a:r>
            <a:r>
              <a:rPr sz="2400" u="heavy" spc="-1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ok</a:t>
            </a:r>
            <a:r>
              <a:rPr sz="2400" spc="4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dirty="0">
                <a:latin typeface="Verdana"/>
                <a:cs typeface="Verdana"/>
              </a:rPr>
              <a:t>– </a:t>
            </a:r>
            <a:r>
              <a:rPr sz="2400" spc="-15" dirty="0">
                <a:latin typeface="Verdana"/>
                <a:cs typeface="Verdana"/>
              </a:rPr>
              <a:t>A2)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8552" y="2302764"/>
            <a:ext cx="6768083" cy="375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912" y="469391"/>
            <a:ext cx="7197090" cy="1062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7" y="381000"/>
            <a:ext cx="8053984" cy="1062355"/>
          </a:xfrm>
          <a:prstGeom prst="rect">
            <a:avLst/>
          </a:prstGeom>
        </p:spPr>
        <p:txBody>
          <a:bodyPr vert="horz" wrap="square" lIns="0" tIns="230258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dirty="0"/>
              <a:t>Tárgyi</a:t>
            </a:r>
            <a:r>
              <a:rPr spc="-25" dirty="0"/>
              <a:t> </a:t>
            </a:r>
            <a:r>
              <a:rPr dirty="0"/>
              <a:t>feltéte</a:t>
            </a:r>
            <a:r>
              <a:rPr spc="-20" dirty="0"/>
              <a:t>l</a:t>
            </a:r>
            <a:r>
              <a:rPr dirty="0"/>
              <a:t>ek:</a:t>
            </a:r>
            <a:r>
              <a:rPr spc="-55" dirty="0"/>
              <a:t> </a:t>
            </a:r>
            <a:r>
              <a:rPr dirty="0"/>
              <a:t>eszközpark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657733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spc="-2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Do</a:t>
            </a:r>
            <a:r>
              <a:rPr sz="2400" b="1" u="heavy" spc="-3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k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ument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u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m</a:t>
            </a:r>
            <a:r>
              <a:rPr sz="2400" b="1" u="heavy" spc="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s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zke</a:t>
            </a:r>
            <a:r>
              <a:rPr sz="2400" b="1" u="heavy" spc="-1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n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ne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r</a:t>
            </a:r>
            <a:r>
              <a:rPr sz="2400" b="1" spc="8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dirty="0">
                <a:latin typeface="Verdana"/>
                <a:cs typeface="Verdana"/>
              </a:rPr>
              <a:t>(</a:t>
            </a:r>
            <a:r>
              <a:rPr sz="2400" u="heavy" spc="-1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Fuj</a:t>
            </a:r>
            <a:r>
              <a:rPr sz="2400" u="heavy" spc="-10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its</a:t>
            </a:r>
            <a:r>
              <a:rPr sz="2400" u="heavy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u</a:t>
            </a:r>
            <a:r>
              <a:rPr sz="2400" spc="35" dirty="0">
                <a:solidFill>
                  <a:srgbClr val="CCCCFF"/>
                </a:solidFill>
                <a:latin typeface="Verdana"/>
                <a:cs typeface="Verdana"/>
                <a:hlinkClick r:id="rId3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A4)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Mob</a:t>
            </a:r>
            <a:r>
              <a:rPr sz="2400" b="1" u="heavy" spc="-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i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l</a:t>
            </a:r>
            <a:r>
              <a:rPr sz="2400" b="1" u="heavy" spc="10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szke</a:t>
            </a:r>
            <a:r>
              <a:rPr sz="2400" b="1" u="heavy" spc="-15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n</a:t>
            </a:r>
            <a:r>
              <a:rPr sz="2400" b="1" u="heavy" spc="-5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ne</a:t>
            </a:r>
            <a:r>
              <a:rPr sz="2400" b="1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r</a:t>
            </a:r>
            <a:r>
              <a:rPr sz="2400" b="1" spc="65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dirty="0">
                <a:latin typeface="Verdana"/>
                <a:cs typeface="Verdana"/>
              </a:rPr>
              <a:t>(</a:t>
            </a:r>
            <a:r>
              <a:rPr sz="2400" u="heavy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Fujitsu</a:t>
            </a:r>
            <a:r>
              <a:rPr sz="2400" spc="-5" dirty="0">
                <a:solidFill>
                  <a:srgbClr val="CCCCFF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2400" dirty="0">
                <a:latin typeface="Verdana"/>
                <a:cs typeface="Verdana"/>
              </a:rPr>
              <a:t>– A4)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19101"/>
            <a:ext cx="7197090" cy="1062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1835" y="457445"/>
            <a:ext cx="8053984" cy="1062355"/>
          </a:xfrm>
          <a:prstGeom prst="rect">
            <a:avLst/>
          </a:prstGeom>
        </p:spPr>
        <p:txBody>
          <a:bodyPr vert="horz" wrap="square" lIns="0" tIns="131833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dirty="0"/>
              <a:t>Tárgyi</a:t>
            </a:r>
            <a:r>
              <a:rPr spc="-25" dirty="0"/>
              <a:t> </a:t>
            </a:r>
            <a:r>
              <a:rPr dirty="0"/>
              <a:t>feltéte</a:t>
            </a:r>
            <a:r>
              <a:rPr spc="-20" dirty="0"/>
              <a:t>l</a:t>
            </a:r>
            <a:r>
              <a:rPr dirty="0"/>
              <a:t>ek:</a:t>
            </a:r>
            <a:r>
              <a:rPr spc="-55" dirty="0"/>
              <a:t> </a:t>
            </a:r>
            <a:r>
              <a:rPr dirty="0"/>
              <a:t>eszközpark</a:t>
            </a:r>
          </a:p>
        </p:txBody>
      </p:sp>
      <p:sp>
        <p:nvSpPr>
          <p:cNvPr id="8" name="object 8"/>
          <p:cNvSpPr/>
          <p:nvPr/>
        </p:nvSpPr>
        <p:spPr>
          <a:xfrm>
            <a:off x="2051304" y="2781300"/>
            <a:ext cx="4823460" cy="3221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144" y="1838277"/>
            <a:ext cx="600964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b="1" dirty="0">
                <a:latin typeface="Verdana"/>
                <a:cs typeface="Verdana"/>
              </a:rPr>
              <a:t>Sí</a:t>
            </a:r>
            <a:r>
              <a:rPr sz="2400" b="1" spc="-10" dirty="0">
                <a:latin typeface="Verdana"/>
                <a:cs typeface="Verdana"/>
              </a:rPr>
              <a:t>k</a:t>
            </a:r>
            <a:r>
              <a:rPr sz="2400" b="1" dirty="0">
                <a:latin typeface="Verdana"/>
                <a:cs typeface="Verdana"/>
              </a:rPr>
              <a:t>ágyas </a:t>
            </a:r>
            <a:r>
              <a:rPr sz="2400" b="1" spc="-10" dirty="0">
                <a:latin typeface="Verdana"/>
                <a:cs typeface="Verdana"/>
              </a:rPr>
              <a:t>l</a:t>
            </a:r>
            <a:r>
              <a:rPr sz="2400" b="1" dirty="0">
                <a:latin typeface="Verdana"/>
                <a:cs typeface="Verdana"/>
              </a:rPr>
              <a:t>apszken</a:t>
            </a:r>
            <a:r>
              <a:rPr sz="2400" b="1" spc="-10" dirty="0">
                <a:latin typeface="Verdana"/>
                <a:cs typeface="Verdana"/>
              </a:rPr>
              <a:t>n</a:t>
            </a:r>
            <a:r>
              <a:rPr sz="2400" b="1" dirty="0">
                <a:latin typeface="Verdana"/>
                <a:cs typeface="Verdana"/>
              </a:rPr>
              <a:t>erek</a:t>
            </a:r>
            <a:r>
              <a:rPr sz="2400" b="1" spc="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(A3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A4)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8048" y="2350007"/>
            <a:ext cx="5256276" cy="350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254508"/>
            <a:ext cx="7197090" cy="1062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30958"/>
            <a:ext cx="8053984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dirty="0"/>
              <a:t>Tárgyi</a:t>
            </a:r>
            <a:r>
              <a:rPr spc="-20" dirty="0"/>
              <a:t> </a:t>
            </a:r>
            <a:r>
              <a:rPr dirty="0"/>
              <a:t>feltétele</a:t>
            </a:r>
            <a:r>
              <a:rPr spc="-20" dirty="0"/>
              <a:t>k</a:t>
            </a:r>
            <a:r>
              <a:rPr dirty="0"/>
              <a:t>:</a:t>
            </a:r>
            <a:r>
              <a:rPr spc="-45" dirty="0"/>
              <a:t> </a:t>
            </a:r>
            <a:r>
              <a:rPr dirty="0"/>
              <a:t>eszközpark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dirty="0"/>
              <a:t>Teljes</a:t>
            </a:r>
            <a:r>
              <a:rPr spc="20" dirty="0"/>
              <a:t> </a:t>
            </a:r>
            <a:r>
              <a:rPr dirty="0"/>
              <a:t>hel</a:t>
            </a:r>
            <a:r>
              <a:rPr spc="-10" dirty="0"/>
              <a:t>y</a:t>
            </a:r>
            <a:r>
              <a:rPr dirty="0"/>
              <a:t>ismereti</a:t>
            </a:r>
            <a:r>
              <a:rPr spc="15" dirty="0"/>
              <a:t> </a:t>
            </a:r>
            <a:r>
              <a:rPr dirty="0"/>
              <a:t>gyűjtemény</a:t>
            </a:r>
            <a:r>
              <a:rPr spc="20" dirty="0"/>
              <a:t> </a:t>
            </a:r>
            <a:r>
              <a:rPr b="0" spc="-20" dirty="0">
                <a:latin typeface="Verdana"/>
                <a:cs typeface="Verdana"/>
              </a:rPr>
              <a:t>(</a:t>
            </a:r>
            <a:r>
              <a:rPr b="0" spc="-40" dirty="0">
                <a:latin typeface="Verdana"/>
                <a:cs typeface="Verdana"/>
              </a:rPr>
              <a:t>n</a:t>
            </a:r>
            <a:r>
              <a:rPr b="0" spc="-45" dirty="0">
                <a:latin typeface="Verdana"/>
                <a:cs typeface="Verdana"/>
              </a:rPr>
              <a:t>y</a:t>
            </a:r>
            <a:r>
              <a:rPr b="0" spc="-15" dirty="0">
                <a:latin typeface="Verdana"/>
                <a:cs typeface="Verdana"/>
              </a:rPr>
              <a:t>omtatott</a:t>
            </a:r>
          </a:p>
          <a:p>
            <a:pPr marL="469900">
              <a:lnSpc>
                <a:spcPct val="100000"/>
              </a:lnSpc>
            </a:pPr>
            <a:r>
              <a:rPr b="0" dirty="0">
                <a:latin typeface="Verdana"/>
                <a:cs typeface="Verdana"/>
              </a:rPr>
              <a:t>és</a:t>
            </a:r>
            <a:r>
              <a:rPr b="0" spc="-1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m</a:t>
            </a:r>
            <a:r>
              <a:rPr b="0" spc="-10" dirty="0">
                <a:latin typeface="Verdana"/>
                <a:cs typeface="Verdana"/>
              </a:rPr>
              <a:t>i</a:t>
            </a:r>
            <a:r>
              <a:rPr b="0" spc="-30" dirty="0">
                <a:latin typeface="Verdana"/>
                <a:cs typeface="Verdana"/>
              </a:rPr>
              <a:t>k</a:t>
            </a:r>
            <a:r>
              <a:rPr b="0" dirty="0">
                <a:latin typeface="Verdana"/>
                <a:cs typeface="Verdana"/>
              </a:rPr>
              <a:t>r</a:t>
            </a:r>
            <a:r>
              <a:rPr b="0" spc="-15" dirty="0">
                <a:latin typeface="Verdana"/>
                <a:cs typeface="Verdana"/>
              </a:rPr>
              <a:t>o</a:t>
            </a:r>
            <a:r>
              <a:rPr b="0" dirty="0">
                <a:latin typeface="Verdana"/>
                <a:cs typeface="Verdana"/>
              </a:rPr>
              <a:t>f</a:t>
            </a:r>
            <a:r>
              <a:rPr b="0" spc="-15" dirty="0">
                <a:latin typeface="Verdana"/>
                <a:cs typeface="Verdana"/>
              </a:rPr>
              <a:t>o</a:t>
            </a:r>
            <a:r>
              <a:rPr b="0" dirty="0">
                <a:latin typeface="Verdana"/>
                <a:cs typeface="Verdana"/>
              </a:rPr>
              <a:t>rmátum)</a:t>
            </a:r>
          </a:p>
          <a:p>
            <a:pPr marL="469900" marR="51943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dirty="0"/>
              <a:t>Muzeális</a:t>
            </a:r>
            <a:r>
              <a:rPr spc="25" dirty="0"/>
              <a:t> </a:t>
            </a:r>
            <a:r>
              <a:rPr dirty="0"/>
              <a:t>gyűjtemény helyi</a:t>
            </a:r>
            <a:r>
              <a:rPr spc="20" dirty="0"/>
              <a:t> </a:t>
            </a:r>
            <a:r>
              <a:rPr dirty="0"/>
              <a:t>vo</a:t>
            </a:r>
            <a:r>
              <a:rPr spc="-10" dirty="0"/>
              <a:t>n</a:t>
            </a:r>
            <a:r>
              <a:rPr dirty="0"/>
              <a:t>atko</a:t>
            </a:r>
            <a:r>
              <a:rPr spc="-10" dirty="0"/>
              <a:t>z</a:t>
            </a:r>
            <a:r>
              <a:rPr dirty="0"/>
              <a:t>á</a:t>
            </a:r>
            <a:r>
              <a:rPr spc="5" dirty="0"/>
              <a:t>s</a:t>
            </a:r>
            <a:r>
              <a:rPr dirty="0"/>
              <a:t>ú </a:t>
            </a:r>
            <a:r>
              <a:rPr spc="-5" dirty="0">
                <a:latin typeface="Verdana"/>
                <a:cs typeface="Verdana"/>
              </a:rPr>
              <a:t>dok</a:t>
            </a:r>
            <a:r>
              <a:rPr spc="-10" dirty="0">
                <a:latin typeface="Verdana"/>
                <a:cs typeface="Verdana"/>
              </a:rPr>
              <a:t>u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e</a:t>
            </a:r>
            <a:r>
              <a:rPr spc="-25" dirty="0">
                <a:latin typeface="Verdana"/>
                <a:cs typeface="Verdana"/>
              </a:rPr>
              <a:t>nt</a:t>
            </a:r>
            <a:r>
              <a:rPr spc="-5" dirty="0">
                <a:latin typeface="Verdana"/>
                <a:cs typeface="Verdana"/>
              </a:rPr>
              <a:t>umai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dirty="0"/>
              <a:t>1.</a:t>
            </a:r>
            <a:r>
              <a:rPr spc="-10" dirty="0"/>
              <a:t> </a:t>
            </a:r>
            <a:r>
              <a:rPr dirty="0"/>
              <a:t>lépc</a:t>
            </a:r>
            <a:r>
              <a:rPr spc="5" dirty="0"/>
              <a:t>s</a:t>
            </a:r>
            <a:r>
              <a:rPr dirty="0"/>
              <a:t>ő:</a:t>
            </a:r>
            <a:r>
              <a:rPr spc="5" dirty="0"/>
              <a:t> 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te</a:t>
            </a:r>
            <a:r>
              <a:rPr spc="-10" dirty="0"/>
              <a:t>r</a:t>
            </a:r>
            <a:r>
              <a:rPr dirty="0"/>
              <a:t>ne</a:t>
            </a:r>
            <a:r>
              <a:rPr spc="-10" dirty="0"/>
              <a:t>t</a:t>
            </a:r>
            <a:r>
              <a:rPr dirty="0"/>
              <a:t>en</a:t>
            </a:r>
            <a:r>
              <a:rPr spc="20" dirty="0"/>
              <a:t> </a:t>
            </a:r>
            <a:r>
              <a:rPr dirty="0"/>
              <a:t>k</a:t>
            </a:r>
            <a:r>
              <a:rPr spc="-10" dirty="0"/>
              <a:t>ö</a:t>
            </a:r>
            <a:r>
              <a:rPr dirty="0"/>
              <a:t>z</a:t>
            </a:r>
            <a:r>
              <a:rPr spc="-15" dirty="0"/>
              <a:t>z</a:t>
            </a:r>
            <a:r>
              <a:rPr dirty="0"/>
              <a:t>éte</a:t>
            </a:r>
            <a:r>
              <a:rPr spc="-10" dirty="0"/>
              <a:t>h</a:t>
            </a:r>
            <a:r>
              <a:rPr dirty="0"/>
              <a:t>ető</a:t>
            </a:r>
            <a:r>
              <a:rPr spc="60" dirty="0"/>
              <a:t> </a:t>
            </a:r>
            <a:r>
              <a:rPr b="0" dirty="0">
                <a:latin typeface="Verdana"/>
                <a:cs typeface="Verdana"/>
              </a:rPr>
              <a:t>(s</a:t>
            </a:r>
            <a:r>
              <a:rPr b="0" spc="-15" dirty="0">
                <a:latin typeface="Verdana"/>
                <a:cs typeface="Verdana"/>
              </a:rPr>
              <a:t>z</a:t>
            </a:r>
            <a:r>
              <a:rPr b="0" dirty="0">
                <a:latin typeface="Verdana"/>
                <a:cs typeface="Verdana"/>
              </a:rPr>
              <a:t>e</a:t>
            </a:r>
            <a:r>
              <a:rPr b="0" spc="-10" dirty="0">
                <a:latin typeface="Verdana"/>
                <a:cs typeface="Verdana"/>
              </a:rPr>
              <a:t>r</a:t>
            </a:r>
            <a:r>
              <a:rPr b="0" dirty="0">
                <a:latin typeface="Verdana"/>
                <a:cs typeface="Verdana"/>
              </a:rPr>
              <a:t>z</a:t>
            </a:r>
            <a:r>
              <a:rPr b="0" spc="-10" dirty="0">
                <a:latin typeface="Verdana"/>
                <a:cs typeface="Verdana"/>
              </a:rPr>
              <a:t>ői</a:t>
            </a:r>
          </a:p>
          <a:p>
            <a:pPr marL="469900">
              <a:lnSpc>
                <a:spcPct val="100000"/>
              </a:lnSpc>
            </a:pPr>
            <a:r>
              <a:rPr b="0" spc="-5" dirty="0">
                <a:latin typeface="Verdana"/>
                <a:cs typeface="Verdana"/>
              </a:rPr>
              <a:t>jog)</a:t>
            </a:r>
          </a:p>
          <a:p>
            <a:pPr marL="469900" marR="296545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dirty="0"/>
              <a:t>2. lépcső:</a:t>
            </a:r>
            <a:r>
              <a:rPr spc="10" dirty="0"/>
              <a:t> </a:t>
            </a:r>
            <a:r>
              <a:rPr dirty="0"/>
              <a:t>hel</a:t>
            </a:r>
            <a:r>
              <a:rPr spc="-10" dirty="0"/>
              <a:t>y</a:t>
            </a:r>
            <a:r>
              <a:rPr dirty="0"/>
              <a:t>ben</a:t>
            </a:r>
            <a:r>
              <a:rPr spc="25" dirty="0"/>
              <a:t> </a:t>
            </a:r>
            <a:r>
              <a:rPr dirty="0"/>
              <a:t>használ</a:t>
            </a:r>
            <a:r>
              <a:rPr spc="-10" dirty="0"/>
              <a:t>h</a:t>
            </a:r>
            <a:r>
              <a:rPr dirty="0"/>
              <a:t>ató</a:t>
            </a:r>
            <a:r>
              <a:rPr spc="40" dirty="0"/>
              <a:t> </a:t>
            </a:r>
            <a:r>
              <a:rPr b="0" dirty="0">
                <a:latin typeface="Verdana"/>
                <a:cs typeface="Verdana"/>
              </a:rPr>
              <a:t>(zárt</a:t>
            </a:r>
            <a:r>
              <a:rPr b="0" spc="5" dirty="0">
                <a:latin typeface="Verdana"/>
                <a:cs typeface="Verdana"/>
              </a:rPr>
              <a:t> </a:t>
            </a:r>
            <a:r>
              <a:rPr b="0" spc="-15" dirty="0">
                <a:latin typeface="Verdana"/>
                <a:cs typeface="Verdana"/>
              </a:rPr>
              <a:t>láncú hálóz</a:t>
            </a:r>
            <a:r>
              <a:rPr b="0" spc="-25" dirty="0">
                <a:latin typeface="Verdana"/>
                <a:cs typeface="Verdana"/>
              </a:rPr>
              <a:t>a</a:t>
            </a:r>
            <a:r>
              <a:rPr b="0" dirty="0">
                <a:latin typeface="Verdana"/>
                <a:cs typeface="Verdana"/>
              </a:rPr>
              <a:t>t)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9999"/>
              </a:buClr>
              <a:buFont typeface="Wingdings"/>
              <a:buChar char=""/>
              <a:tabLst>
                <a:tab pos="469900" algn="l"/>
              </a:tabLst>
            </a:pPr>
            <a:r>
              <a:rPr dirty="0"/>
              <a:t>P</a:t>
            </a:r>
            <a:r>
              <a:rPr spc="5" dirty="0"/>
              <a:t>á</a:t>
            </a:r>
            <a:r>
              <a:rPr dirty="0"/>
              <a:t>r</a:t>
            </a:r>
            <a:r>
              <a:rPr spc="-10" dirty="0"/>
              <a:t>h</a:t>
            </a:r>
            <a:r>
              <a:rPr dirty="0"/>
              <a:t>u</a:t>
            </a:r>
            <a:r>
              <a:rPr spc="-10" dirty="0"/>
              <a:t>z</a:t>
            </a:r>
            <a:r>
              <a:rPr dirty="0"/>
              <a:t>a</a:t>
            </a:r>
            <a:r>
              <a:rPr spc="5" dirty="0"/>
              <a:t>m</a:t>
            </a:r>
            <a:r>
              <a:rPr dirty="0"/>
              <a:t>osan t</a:t>
            </a:r>
            <a:r>
              <a:rPr spc="-10" dirty="0"/>
              <a:t>ö</a:t>
            </a:r>
            <a:r>
              <a:rPr dirty="0"/>
              <a:t>bb pr</a:t>
            </a:r>
            <a:r>
              <a:rPr spc="-10" dirty="0"/>
              <a:t>o</a:t>
            </a:r>
            <a:r>
              <a:rPr dirty="0"/>
              <a:t>jekt f</a:t>
            </a:r>
            <a:r>
              <a:rPr spc="-10" dirty="0"/>
              <a:t>u</a:t>
            </a:r>
            <a:r>
              <a:rPr dirty="0"/>
              <a:t>t</a:t>
            </a:r>
          </a:p>
        </p:txBody>
      </p:sp>
      <p:sp>
        <p:nvSpPr>
          <p:cNvPr id="6" name="object 6"/>
          <p:cNvSpPr/>
          <p:nvPr/>
        </p:nvSpPr>
        <p:spPr>
          <a:xfrm>
            <a:off x="512063" y="396240"/>
            <a:ext cx="5694426" cy="106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5007" y="423442"/>
            <a:ext cx="8053984" cy="1062355"/>
          </a:xfrm>
          <a:prstGeom prst="rect">
            <a:avLst/>
          </a:prstGeom>
        </p:spPr>
        <p:txBody>
          <a:bodyPr vert="horz" wrap="square" lIns="0" tIns="157734" rIns="0" bIns="0" rtlCol="0">
            <a:spAutoFit/>
          </a:bodyPr>
          <a:lstStyle/>
          <a:p>
            <a:pPr marL="265430">
              <a:lnSpc>
                <a:spcPct val="100000"/>
              </a:lnSpc>
            </a:pPr>
            <a:r>
              <a:rPr dirty="0"/>
              <a:t>Digitalizálá</a:t>
            </a:r>
            <a:r>
              <a:rPr spc="-15" dirty="0"/>
              <a:t>s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stratégia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336" y="2722451"/>
            <a:ext cx="4179570" cy="180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indent="-44640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59740" algn="l"/>
              </a:tabLst>
            </a:pPr>
            <a:r>
              <a:rPr sz="2400" b="1" dirty="0">
                <a:latin typeface="Verdana"/>
                <a:cs typeface="Verdana"/>
              </a:rPr>
              <a:t>Hel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ismereti</a:t>
            </a:r>
            <a:r>
              <a:rPr sz="2400" b="1" spc="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ö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vek</a:t>
            </a:r>
            <a:endParaRPr sz="24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Közkincs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Engedély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Elősz</a:t>
            </a:r>
            <a:r>
              <a:rPr sz="2000" b="1" spc="5" dirty="0">
                <a:latin typeface="Verdana"/>
                <a:cs typeface="Verdana"/>
              </a:rPr>
              <a:t>ö</a:t>
            </a:r>
            <a:r>
              <a:rPr sz="2000" b="1" dirty="0">
                <a:latin typeface="Verdana"/>
                <a:cs typeface="Verdana"/>
              </a:rPr>
              <a:t>r: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helyi tart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lom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Kés</a:t>
            </a:r>
            <a:r>
              <a:rPr sz="2000" b="1" spc="5" dirty="0">
                <a:latin typeface="Verdana"/>
                <a:cs typeface="Verdana"/>
              </a:rPr>
              <a:t>ő</a:t>
            </a:r>
            <a:r>
              <a:rPr sz="2000" b="1" dirty="0">
                <a:latin typeface="Verdana"/>
                <a:cs typeface="Verdana"/>
              </a:rPr>
              <a:t>bb: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helyi szerző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479" y="1844039"/>
            <a:ext cx="3006852" cy="417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912" y="300227"/>
            <a:ext cx="5828538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28878"/>
            <a:ext cx="8053984" cy="1062355"/>
          </a:xfrm>
          <a:prstGeom prst="rect">
            <a:avLst/>
          </a:prstGeom>
        </p:spPr>
        <p:txBody>
          <a:bodyPr vert="horz" wrap="square" lIns="0" tIns="60833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dirty="0"/>
              <a:t>Digitalizál</a:t>
            </a:r>
            <a:r>
              <a:rPr spc="-15" dirty="0"/>
              <a:t>á</a:t>
            </a:r>
            <a:r>
              <a:rPr dirty="0"/>
              <a:t>si</a:t>
            </a:r>
            <a:r>
              <a:rPr spc="-55" dirty="0"/>
              <a:t> </a:t>
            </a:r>
            <a:r>
              <a:rPr dirty="0"/>
              <a:t>projektek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336" y="2722451"/>
            <a:ext cx="4143375" cy="180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indent="-446405">
              <a:lnSpc>
                <a:spcPct val="100000"/>
              </a:lnSpc>
              <a:buClr>
                <a:srgbClr val="009999"/>
              </a:buClr>
              <a:buFont typeface="Wingdings"/>
              <a:buChar char=""/>
              <a:tabLst>
                <a:tab pos="459740" algn="l"/>
              </a:tabLst>
            </a:pPr>
            <a:r>
              <a:rPr sz="2400" b="1" dirty="0">
                <a:latin typeface="Verdana"/>
                <a:cs typeface="Verdana"/>
              </a:rPr>
              <a:t>Muzeális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k</a:t>
            </a:r>
            <a:r>
              <a:rPr sz="2400" b="1" spc="-10" dirty="0">
                <a:latin typeface="Verdana"/>
                <a:cs typeface="Verdana"/>
              </a:rPr>
              <a:t>ö</a:t>
            </a:r>
            <a:r>
              <a:rPr sz="2400" b="1" dirty="0">
                <a:latin typeface="Verdana"/>
                <a:cs typeface="Verdana"/>
              </a:rPr>
              <a:t>n</a:t>
            </a:r>
            <a:r>
              <a:rPr sz="2400" b="1" spc="-10" dirty="0">
                <a:latin typeface="Verdana"/>
                <a:cs typeface="Verdana"/>
              </a:rPr>
              <a:t>y</a:t>
            </a:r>
            <a:r>
              <a:rPr sz="2400" b="1" dirty="0">
                <a:latin typeface="Verdana"/>
                <a:cs typeface="Verdana"/>
              </a:rPr>
              <a:t>vek</a:t>
            </a:r>
            <a:endParaRPr sz="24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Közkincs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Először: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helyi </a:t>
            </a:r>
            <a:r>
              <a:rPr sz="2000" b="1" spc="-10" dirty="0">
                <a:latin typeface="Verdana"/>
                <a:cs typeface="Verdana"/>
              </a:rPr>
              <a:t>t</a:t>
            </a:r>
            <a:r>
              <a:rPr sz="2000" b="1" dirty="0">
                <a:latin typeface="Verdana"/>
                <a:cs typeface="Verdana"/>
              </a:rPr>
              <a:t>artalom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495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Kés</a:t>
            </a:r>
            <a:r>
              <a:rPr sz="2000" b="1" spc="5" dirty="0">
                <a:latin typeface="Verdana"/>
                <a:cs typeface="Verdana"/>
              </a:rPr>
              <a:t>ő</a:t>
            </a:r>
            <a:r>
              <a:rPr sz="2000" b="1" dirty="0">
                <a:latin typeface="Verdana"/>
                <a:cs typeface="Verdana"/>
              </a:rPr>
              <a:t>bb: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helyi nyo</a:t>
            </a:r>
            <a:r>
              <a:rPr sz="2000" b="1" spc="5" dirty="0">
                <a:latin typeface="Verdana"/>
                <a:cs typeface="Verdana"/>
              </a:rPr>
              <a:t>m</a:t>
            </a:r>
            <a:r>
              <a:rPr sz="2000" b="1" dirty="0">
                <a:latin typeface="Verdana"/>
                <a:cs typeface="Verdana"/>
              </a:rPr>
              <a:t>da</a:t>
            </a:r>
            <a:endParaRPr sz="2000">
              <a:latin typeface="Verdana"/>
              <a:cs typeface="Verdana"/>
            </a:endParaRPr>
          </a:p>
          <a:p>
            <a:pPr marL="895350" lvl="1" indent="-430530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Font typeface="Verdana"/>
              <a:buChar char="•"/>
              <a:tabLst>
                <a:tab pos="895350" algn="l"/>
              </a:tabLst>
            </a:pPr>
            <a:r>
              <a:rPr sz="2000" b="1" dirty="0">
                <a:latin typeface="Verdana"/>
                <a:cs typeface="Verdana"/>
              </a:rPr>
              <a:t>Kés</a:t>
            </a:r>
            <a:r>
              <a:rPr sz="2000" b="1" spc="5" dirty="0">
                <a:latin typeface="Verdana"/>
                <a:cs typeface="Verdana"/>
              </a:rPr>
              <a:t>ő</a:t>
            </a:r>
            <a:r>
              <a:rPr sz="2000" b="1" dirty="0">
                <a:latin typeface="Verdana"/>
                <a:cs typeface="Verdana"/>
              </a:rPr>
              <a:t>bb: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helyi szerző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1055" y="2016251"/>
            <a:ext cx="2951988" cy="3953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912" y="300227"/>
            <a:ext cx="5828538" cy="106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008" y="430934"/>
            <a:ext cx="8053984" cy="1062355"/>
          </a:xfrm>
          <a:prstGeom prst="rect">
            <a:avLst/>
          </a:prstGeom>
        </p:spPr>
        <p:txBody>
          <a:bodyPr vert="horz" wrap="square" lIns="0" tIns="60833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dirty="0"/>
              <a:t>Digitalizál</a:t>
            </a:r>
            <a:r>
              <a:rPr spc="-15" dirty="0"/>
              <a:t>á</a:t>
            </a:r>
            <a:r>
              <a:rPr dirty="0"/>
              <a:t>si</a:t>
            </a:r>
            <a:r>
              <a:rPr spc="-55" dirty="0"/>
              <a:t> </a:t>
            </a:r>
            <a:r>
              <a:rPr dirty="0"/>
              <a:t>projektek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Digitalizálási gyakorlat a Dr. Kovács Pál Könyvtár és Közösségi Térben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440</Words>
  <Application>Microsoft Office PowerPoint</Application>
  <PresentationFormat>Diavetítés a képernyőre (4:3 oldalarány)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Office Theme</vt:lpstr>
      <vt:lpstr>DIGITALIZÁLÁSI GYAKORLAT A DR. KOVÁCS PÁL KÖNYVTÁR</vt:lpstr>
      <vt:lpstr>Miért digitalizálunk?</vt:lpstr>
      <vt:lpstr>PowerPoint-bemutató</vt:lpstr>
      <vt:lpstr>Tárgyi feltételek: eszközpark</vt:lpstr>
      <vt:lpstr>Tárgyi feltételek: eszközpark</vt:lpstr>
      <vt:lpstr>Tárgyi feltételek: eszközpark</vt:lpstr>
      <vt:lpstr>Digitalizálási stratégia</vt:lpstr>
      <vt:lpstr>Digitalizálási projektek</vt:lpstr>
      <vt:lpstr>Digitalizálási projektek</vt:lpstr>
      <vt:lpstr>Digitalizálási projektek</vt:lpstr>
      <vt:lpstr>Digitalizálási projektek</vt:lpstr>
      <vt:lpstr>Digitalizálási projektek</vt:lpstr>
      <vt:lpstr>Digitalizálási projektek</vt:lpstr>
      <vt:lpstr>Digitalizálási projektek</vt:lpstr>
      <vt:lpstr>Digitalizálási projektek</vt:lpstr>
      <vt:lpstr>Digitalizálási projektek</vt:lpstr>
      <vt:lpstr>Digitalizálási projektek</vt:lpstr>
      <vt:lpstr>Technikai paraméterek</vt:lpstr>
      <vt:lpstr>Karakterfelismertetés (OCR)</vt:lpstr>
      <vt:lpstr>Közzététel az Interneten</vt:lpstr>
      <vt:lpstr>Digitális Könyvtár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Digitalizálási gyakorlat a Dr. Kovács Pál Könyvtár és Közösségi Térben</dc:title>
  <dc:creator>DTK</dc:creator>
  <cp:lastModifiedBy>Nagy Zsuzsanna</cp:lastModifiedBy>
  <cp:revision>4</cp:revision>
  <dcterms:created xsi:type="dcterms:W3CDTF">2019-06-12T06:53:33Z</dcterms:created>
  <dcterms:modified xsi:type="dcterms:W3CDTF">2019-06-12T05:11:35Z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2018-04-23T00:00:00Z</vt:filetime>
  </property>
  <property fmtid="{D5CDD505-2E9C-101B-9397-08002B2CF9AE}" pid="3" name="LastSaved">
    <vt:filetime>2019-06-12T00:00:00Z</vt:filetime>
  </property>
</Properties>
</file>