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58" r:id="rId5"/>
    <p:sldId id="260" r:id="rId6"/>
    <p:sldId id="261" r:id="rId7"/>
    <p:sldId id="266" r:id="rId8"/>
    <p:sldId id="284" r:id="rId9"/>
    <p:sldId id="262" r:id="rId10"/>
    <p:sldId id="263" r:id="rId11"/>
    <p:sldId id="267" r:id="rId12"/>
    <p:sldId id="265" r:id="rId13"/>
    <p:sldId id="278" r:id="rId14"/>
    <p:sldId id="279" r:id="rId15"/>
    <p:sldId id="280" r:id="rId16"/>
    <p:sldId id="281" r:id="rId17"/>
    <p:sldId id="282" r:id="rId18"/>
    <p:sldId id="283" r:id="rId19"/>
    <p:sldId id="264" r:id="rId20"/>
    <p:sldId id="268" r:id="rId21"/>
    <p:sldId id="269" r:id="rId22"/>
    <p:sldId id="273" r:id="rId23"/>
    <p:sldId id="274" r:id="rId24"/>
    <p:sldId id="275" r:id="rId25"/>
    <p:sldId id="276" r:id="rId26"/>
    <p:sldId id="270" r:id="rId27"/>
    <p:sldId id="271" r:id="rId28"/>
    <p:sldId id="272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E2FC2-77B8-450A-8D0C-59DA1ACD4019}" type="datetimeFigureOut">
              <a:rPr lang="hu-HU" smtClean="0"/>
              <a:t>2018. 10. 09.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52187-C8D2-48FA-B9B3-084043D218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978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78DA-6A58-41E5-A868-B4030BCACF02}" type="datetime1">
              <a:rPr lang="hu-HU" smtClean="0"/>
              <a:t>2018. 10. 09.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084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7761-2DE9-44AB-876F-3B821273D1DD}" type="datetime1">
              <a:rPr lang="hu-HU" smtClean="0"/>
              <a:t>2018. 10. 09.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131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0876-B34F-4073-BC52-0CD46EA9B060}" type="datetime1">
              <a:rPr lang="hu-HU" smtClean="0"/>
              <a:t>2018. 10. 09.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935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32C5-5CAA-4FB2-9980-FF0BFD5B8800}" type="datetime1">
              <a:rPr lang="hu-HU" smtClean="0"/>
              <a:t>2018. 10. 09.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663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36FF-6941-4BE4-9736-4D84774A9478}" type="datetime1">
              <a:rPr lang="hu-HU" smtClean="0"/>
              <a:t>2018. 10. 09.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33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6ACC-5A39-4DC2-B154-54857FF2B883}" type="datetime1">
              <a:rPr lang="hu-HU" smtClean="0"/>
              <a:t>2018. 10. 09.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346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98FD-7293-4216-8B5B-508CE7A8F6B8}" type="datetime1">
              <a:rPr lang="hu-HU" smtClean="0"/>
              <a:t>2018. 10. 09.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449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7FA7-7DF8-47C3-A493-D5E59ABE3ED4}" type="datetime1">
              <a:rPr lang="hu-HU" smtClean="0"/>
              <a:t>2018. 10. 09.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47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5BBD-4963-4456-8064-E15D885CCBC5}" type="datetime1">
              <a:rPr lang="hu-HU" smtClean="0"/>
              <a:t>2018. 10. 09.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326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91A8-FAC1-41B1-9A17-E42696A3175E}" type="datetime1">
              <a:rPr lang="hu-HU" smtClean="0"/>
              <a:t>2018. 10. 09.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672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4986-7DF8-420C-987E-40610D9CFBBB}" type="datetime1">
              <a:rPr lang="hu-HU" smtClean="0"/>
              <a:t>2018. 10. 09.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454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D8FBC-DC9E-413A-86AE-E792B6E92656}" type="datetime1">
              <a:rPr lang="hu-HU" smtClean="0"/>
              <a:t>2018. 10. 09.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98297-8CA1-4C4D-99DB-79CC819CF0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337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i.oszk.hu/hir/konyvtari-intezet/kotelespeldanyszolgaltatas-rendelettervezete" TargetMode="External"/><Relationship Id="rId2" Type="http://schemas.openxmlformats.org/officeDocument/2006/relationships/hyperlink" Target="http://www.oszk.hu/kotelespeldanyo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szkdk.oszk.h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oszk.hu/beszamolo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pa.oszk.hu/" TargetMode="External"/><Relationship Id="rId2" Type="http://schemas.openxmlformats.org/officeDocument/2006/relationships/hyperlink" Target="http://mek.oszk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ka.oszk.h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nektar.oszk.hu/hu/manifestation/3624090" TargetMode="External"/><Relationship Id="rId2" Type="http://schemas.openxmlformats.org/officeDocument/2006/relationships/hyperlink" Target="http://nektar.oszk.hu/hu/manifestation/92554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orn-digita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ek.oszk.hu/18600/18616/cedula.html" TargetMode="External"/><Relationship Id="rId2" Type="http://schemas.openxmlformats.org/officeDocument/2006/relationships/hyperlink" Target="http://nektar.oszk.hu/hu/manifestation/323778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k.oszk.hu/18600/18660/cedula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qulto.bibl.u-szeged.hu/record/-/record/bibEJO00000761" TargetMode="External"/><Relationship Id="rId2" Type="http://schemas.openxmlformats.org/officeDocument/2006/relationships/hyperlink" Target="http://nektar.oszk.hu/hu/manifestation/100310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qulto.bibl.u-szeged.hu/record/-/record/bibEJO00004622" TargetMode="External"/><Relationship Id="rId4" Type="http://schemas.openxmlformats.org/officeDocument/2006/relationships/hyperlink" Target="http://nektar.oszk.hu/hu/manifestation/1004161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orn-digita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tankonyvtar.hu/en/tartalom/tamop425/0005_21_digitalis_szovegfeldolgozas_pdf/adatok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ltimediaplaza.com/ekonyvek" TargetMode="External"/><Relationship Id="rId2" Type="http://schemas.openxmlformats.org/officeDocument/2006/relationships/hyperlink" Target="https://e-konyv.lap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al.mtak.hu/" TargetMode="External"/><Relationship Id="rId5" Type="http://schemas.openxmlformats.org/officeDocument/2006/relationships/hyperlink" Target="https://mersz.hu/" TargetMode="External"/><Relationship Id="rId4" Type="http://schemas.openxmlformats.org/officeDocument/2006/relationships/hyperlink" Target="https://akademiai.hu/10/on_lin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tereader.hu/kiadvanyok/kerekes-pal-kiszl-peter-magyar-irodalom-a-vilaghalon/" TargetMode="External"/><Relationship Id="rId7" Type="http://schemas.openxmlformats.org/officeDocument/2006/relationships/hyperlink" Target="http://www.mtakti.hu/publikacio/publikacio-kategoria/munkaeropiaci-tukor/" TargetMode="External"/><Relationship Id="rId2" Type="http://schemas.openxmlformats.org/officeDocument/2006/relationships/hyperlink" Target="http://ki2.oszk.hu/kf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aladok.schoenstatt.hu/Csaladok-a-Csaladert-kiadvanyok.html" TargetMode="External"/><Relationship Id="rId5" Type="http://schemas.openxmlformats.org/officeDocument/2006/relationships/hyperlink" Target="http://mnytud.arts.unideb.hu/nevarch.php" TargetMode="External"/><Relationship Id="rId4" Type="http://schemas.openxmlformats.org/officeDocument/2006/relationships/hyperlink" Target="http://jak.ppke.hu/kiadvanyaink/jogtudomanyi-monografiak-sorozat-kotete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ziveriintezet.mftk.uni-pannon.hu/?page_id=2913" TargetMode="External"/><Relationship Id="rId2" Type="http://schemas.openxmlformats.org/officeDocument/2006/relationships/hyperlink" Target="http://mek.oszk.hu/18600/18649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unlibrary.com/" TargetMode="External"/><Relationship Id="rId4" Type="http://schemas.openxmlformats.org/officeDocument/2006/relationships/hyperlink" Target="http://nyomtassteis.h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nl.gov.hu/mnl/szkk/elektronikus_leveltar_projekt" TargetMode="External"/><Relationship Id="rId2" Type="http://schemas.openxmlformats.org/officeDocument/2006/relationships/hyperlink" Target="http://www.digitalpreservation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szkdk.oszk.hu/" TargetMode="External"/><Relationship Id="rId4" Type="http://schemas.openxmlformats.org/officeDocument/2006/relationships/hyperlink" Target="https://www.eleveltar.h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digitálisan született tartalmak megőrzése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„</a:t>
            </a:r>
            <a:r>
              <a:rPr lang="hu-HU" dirty="0" err="1" smtClean="0"/>
              <a:t>Born</a:t>
            </a:r>
            <a:r>
              <a:rPr lang="hu-HU" dirty="0" smtClean="0"/>
              <a:t> </a:t>
            </a:r>
            <a:r>
              <a:rPr lang="hu-HU" dirty="0" err="1" smtClean="0"/>
              <a:t>digital</a:t>
            </a:r>
            <a:r>
              <a:rPr lang="hu-HU" dirty="0" smtClean="0"/>
              <a:t>” és a könyvtárak</a:t>
            </a:r>
          </a:p>
          <a:p>
            <a:r>
              <a:rPr lang="hu-HU" dirty="0" smtClean="0"/>
              <a:t>Könyvtári Intézet</a:t>
            </a:r>
          </a:p>
          <a:p>
            <a:r>
              <a:rPr lang="hu-HU" dirty="0" smtClean="0"/>
              <a:t>2018.10.10.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026" y="548680"/>
            <a:ext cx="34671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8958"/>
          </a:xfrm>
        </p:spPr>
        <p:txBody>
          <a:bodyPr/>
          <a:lstStyle/>
          <a:p>
            <a:r>
              <a:rPr lang="hu-HU" dirty="0"/>
              <a:t>A digitális megőrzés útjai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Kötelespéldány: 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Kormány 60/</a:t>
            </a:r>
            <a:r>
              <a:rPr lang="hu-HU" b="1" dirty="0"/>
              <a:t>1998</a:t>
            </a:r>
            <a:r>
              <a:rPr lang="hu-HU" dirty="0"/>
              <a:t>. (III. 27.) Korm. </a:t>
            </a:r>
            <a:r>
              <a:rPr lang="hu-HU" dirty="0">
                <a:hlinkClick r:id="rId2"/>
              </a:rPr>
              <a:t>rendelete </a:t>
            </a:r>
            <a:r>
              <a:rPr lang="hu-HU" dirty="0"/>
              <a:t>a sajtótermékek kötelespéldányainak szolgáltatásáról és </a:t>
            </a:r>
            <a:r>
              <a:rPr lang="hu-HU" dirty="0" smtClean="0"/>
              <a:t>hasznosításáról</a:t>
            </a:r>
          </a:p>
          <a:p>
            <a:pPr lvl="1"/>
            <a:r>
              <a:rPr lang="hu-HU" dirty="0" smtClean="0"/>
              <a:t>A kötelespéldány </a:t>
            </a:r>
            <a:r>
              <a:rPr lang="hu-HU" dirty="0" smtClean="0">
                <a:hlinkClick r:id="rId3"/>
              </a:rPr>
              <a:t>rendelettervezete</a:t>
            </a:r>
            <a:r>
              <a:rPr lang="hu-HU" dirty="0" smtClean="0"/>
              <a:t>; </a:t>
            </a:r>
            <a:r>
              <a:rPr lang="hu-HU" b="1" dirty="0" smtClean="0"/>
              <a:t>2013</a:t>
            </a:r>
            <a:r>
              <a:rPr lang="hu-HU" dirty="0" smtClean="0"/>
              <a:t>.</a:t>
            </a:r>
          </a:p>
          <a:p>
            <a:r>
              <a:rPr lang="hu-HU" dirty="0" smtClean="0"/>
              <a:t>2007-től OSZK Digitális Könyvtára</a:t>
            </a:r>
          </a:p>
          <a:p>
            <a:pPr lvl="1"/>
            <a:r>
              <a:rPr lang="hu-HU" dirty="0" smtClean="0"/>
              <a:t>Kötelespéldányként beszolgáltatott e-könyvek</a:t>
            </a:r>
          </a:p>
          <a:p>
            <a:pPr lvl="1"/>
            <a:r>
              <a:rPr lang="hu-HU" dirty="0" smtClean="0">
                <a:hlinkClick r:id="rId4"/>
              </a:rPr>
              <a:t>http</a:t>
            </a:r>
            <a:r>
              <a:rPr lang="hu-HU" dirty="0">
                <a:hlinkClick r:id="rId4"/>
              </a:rPr>
              <a:t>://oszkdk.oszk.hu</a:t>
            </a:r>
            <a:r>
              <a:rPr lang="hu-HU" dirty="0" smtClean="0">
                <a:hlinkClick r:id="rId4"/>
              </a:rPr>
              <a:t>/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2017-ben a beszolgáltatások </a:t>
            </a:r>
            <a:r>
              <a:rPr lang="hu-HU" dirty="0" smtClean="0"/>
              <a:t>száma: 4 141</a:t>
            </a:r>
          </a:p>
          <a:p>
            <a:pPr lvl="1"/>
            <a:r>
              <a:rPr lang="hu-HU" dirty="0" smtClean="0"/>
              <a:t>Feldolgozás alatt: 11 256 (2018.01.11.)</a:t>
            </a:r>
          </a:p>
          <a:p>
            <a:pPr lvl="1"/>
            <a:r>
              <a:rPr lang="hu-HU" dirty="0" smtClean="0"/>
              <a:t>Összes </a:t>
            </a:r>
            <a:r>
              <a:rPr lang="hu-HU" dirty="0"/>
              <a:t>beszolgáltatás 2017. </a:t>
            </a:r>
            <a:r>
              <a:rPr lang="hu-HU" dirty="0" smtClean="0"/>
              <a:t>dec. </a:t>
            </a:r>
            <a:r>
              <a:rPr lang="hu-HU" dirty="0"/>
              <a:t>31-én:  </a:t>
            </a:r>
            <a:r>
              <a:rPr lang="hu-HU" dirty="0" smtClean="0"/>
              <a:t>31 079</a:t>
            </a:r>
          </a:p>
          <a:p>
            <a:pPr lvl="1"/>
            <a:r>
              <a:rPr lang="hu-HU" dirty="0"/>
              <a:t>Kész feldolgozási szintű dokumentum: </a:t>
            </a:r>
            <a:r>
              <a:rPr lang="hu-HU" dirty="0" smtClean="0"/>
              <a:t>10 383 </a:t>
            </a:r>
            <a:r>
              <a:rPr lang="hu-HU" dirty="0"/>
              <a:t>(2018.02.02.)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99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/>
              <a:t>Teljesítményértékelő beszámoló 2017</a:t>
            </a:r>
            <a:br>
              <a:rPr lang="hu-HU" sz="3600" dirty="0"/>
            </a:br>
            <a:r>
              <a:rPr lang="hu-HU" sz="3600" dirty="0">
                <a:hlinkClick r:id="rId2"/>
              </a:rPr>
              <a:t>http://</a:t>
            </a:r>
            <a:r>
              <a:rPr lang="hu-HU" sz="3600" dirty="0" smtClean="0">
                <a:hlinkClick r:id="rId2"/>
              </a:rPr>
              <a:t>www.oszk.hu/beszamolok</a:t>
            </a:r>
            <a:r>
              <a:rPr lang="hu-HU" sz="3600" dirty="0" smtClean="0"/>
              <a:t> </a:t>
            </a:r>
            <a:endParaRPr lang="hu-HU" sz="3600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53392"/>
            <a:ext cx="7032909" cy="4525963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01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6950"/>
          </a:xfrm>
        </p:spPr>
        <p:txBody>
          <a:bodyPr/>
          <a:lstStyle/>
          <a:p>
            <a:r>
              <a:rPr lang="hu-HU" dirty="0"/>
              <a:t>A digitális megőrzés útjai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1994-1999- Magyar Elektronikus Könyvtár</a:t>
            </a:r>
          </a:p>
          <a:p>
            <a:pPr lvl="1"/>
            <a:r>
              <a:rPr lang="hu-HU" dirty="0" smtClean="0"/>
              <a:t>Digitális ill. digitalizált könyvek, </a:t>
            </a:r>
            <a:r>
              <a:rPr lang="hu-HU" dirty="0" err="1" smtClean="0"/>
              <a:t>hangoskönyvek</a:t>
            </a:r>
            <a:endParaRPr lang="hu-HU" dirty="0" smtClean="0"/>
          </a:p>
          <a:p>
            <a:pPr lvl="1"/>
            <a:r>
              <a:rPr lang="hu-HU" dirty="0" smtClean="0">
                <a:hlinkClick r:id="rId2"/>
              </a:rPr>
              <a:t>http://mek.oszk.hu</a:t>
            </a:r>
            <a:endParaRPr lang="hu-HU" dirty="0" smtClean="0"/>
          </a:p>
          <a:p>
            <a:r>
              <a:rPr lang="hu-HU" dirty="0" smtClean="0"/>
              <a:t>2004- Elektronikus Periodika Archívum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és </a:t>
            </a:r>
            <a:r>
              <a:rPr lang="hu-HU" dirty="0" smtClean="0"/>
              <a:t>Adatbázis</a:t>
            </a:r>
          </a:p>
          <a:p>
            <a:pPr lvl="1"/>
            <a:r>
              <a:rPr lang="hu-HU" dirty="0" smtClean="0"/>
              <a:t>Digitális ill. digitalizált időszaki kiadványok</a:t>
            </a:r>
          </a:p>
          <a:p>
            <a:pPr lvl="1"/>
            <a:r>
              <a:rPr lang="hu-HU" dirty="0" smtClean="0">
                <a:hlinkClick r:id="rId3"/>
              </a:rPr>
              <a:t>http://epa.oszk.hu</a:t>
            </a:r>
            <a:endParaRPr lang="hu-HU" dirty="0" smtClean="0"/>
          </a:p>
          <a:p>
            <a:r>
              <a:rPr lang="hu-HU" dirty="0" smtClean="0"/>
              <a:t>2007- Digitális Képarchívum</a:t>
            </a:r>
          </a:p>
          <a:p>
            <a:pPr lvl="1"/>
            <a:r>
              <a:rPr lang="hu-HU" dirty="0" smtClean="0"/>
              <a:t>Digitális ill. digitalizált képi dokumentumok</a:t>
            </a:r>
          </a:p>
          <a:p>
            <a:pPr lvl="1"/>
            <a:r>
              <a:rPr lang="hu-HU" dirty="0" smtClean="0">
                <a:hlinkClick r:id="rId4"/>
              </a:rPr>
              <a:t>http://dka.oszk.hu</a:t>
            </a:r>
            <a:r>
              <a:rPr lang="hu-HU" dirty="0" smtClean="0"/>
              <a:t> </a:t>
            </a:r>
            <a:endParaRPr lang="hu-HU" dirty="0" smtClean="0"/>
          </a:p>
          <a:p>
            <a:r>
              <a:rPr lang="hu-HU" dirty="0" smtClean="0"/>
              <a:t>Mindegyik </a:t>
            </a:r>
            <a:r>
              <a:rPr lang="hu-HU" b="1" dirty="0" smtClean="0">
                <a:solidFill>
                  <a:srgbClr val="FF0000"/>
                </a:solidFill>
              </a:rPr>
              <a:t>nyilvános, </a:t>
            </a:r>
            <a:r>
              <a:rPr lang="hu-HU" b="1" dirty="0" err="1" smtClean="0">
                <a:solidFill>
                  <a:srgbClr val="FF0000"/>
                </a:solidFill>
              </a:rPr>
              <a:t>public</a:t>
            </a:r>
            <a:r>
              <a:rPr lang="hu-HU" dirty="0" smtClean="0"/>
              <a:t>!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K2 Könyvtári Intézet, 2018.10.10.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20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13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80010"/>
            <a:ext cx="7543800" cy="66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14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" y="68580"/>
            <a:ext cx="8465820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15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217"/>
            <a:ext cx="9144000" cy="56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16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81" y="0"/>
            <a:ext cx="7644038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17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4" y="620688"/>
            <a:ext cx="9144000" cy="435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18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7626"/>
            <a:ext cx="8676456" cy="360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84982"/>
          </a:xfrm>
        </p:spPr>
        <p:txBody>
          <a:bodyPr>
            <a:normAutofit fontScale="90000"/>
          </a:bodyPr>
          <a:lstStyle/>
          <a:p>
            <a:r>
              <a:rPr lang="hu-HU" dirty="0"/>
              <a:t>D</a:t>
            </a:r>
            <a:r>
              <a:rPr lang="hu-HU" dirty="0" smtClean="0"/>
              <a:t>igitális </a:t>
            </a:r>
            <a:r>
              <a:rPr lang="hu-HU" dirty="0" smtClean="0"/>
              <a:t>dokumentumok nyilvántartása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hu-HU" dirty="0" smtClean="0"/>
              <a:t>Kötelespéldányként érkező e-könyvek önálló </a:t>
            </a:r>
            <a:r>
              <a:rPr lang="hu-HU" dirty="0" err="1" smtClean="0"/>
              <a:t>Amicus</a:t>
            </a:r>
            <a:r>
              <a:rPr lang="hu-HU" dirty="0" smtClean="0"/>
              <a:t> rekordokban, pl.</a:t>
            </a:r>
          </a:p>
          <a:p>
            <a:pPr lvl="1"/>
            <a:r>
              <a:rPr lang="hu-HU" dirty="0"/>
              <a:t>Akik a sötétben is látnak [﻿elektronikus </a:t>
            </a:r>
            <a:r>
              <a:rPr lang="hu-HU" dirty="0" err="1"/>
              <a:t>dok</a:t>
            </a:r>
            <a:r>
              <a:rPr lang="hu-HU" dirty="0"/>
              <a:t>.﻿] / </a:t>
            </a:r>
            <a:r>
              <a:rPr lang="hu-HU" dirty="0" err="1"/>
              <a:t>Reményik</a:t>
            </a:r>
            <a:r>
              <a:rPr lang="hu-HU" dirty="0"/>
              <a:t> László</a:t>
            </a:r>
          </a:p>
          <a:p>
            <a:pPr lvl="1"/>
            <a:r>
              <a:rPr lang="hu-HU" dirty="0" smtClean="0">
                <a:hlinkClick r:id="rId2"/>
              </a:rPr>
              <a:t>http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nektar.oszk.hu/hu/manifestation/925543</a:t>
            </a:r>
            <a:r>
              <a:rPr lang="hu-HU" dirty="0" smtClean="0"/>
              <a:t> </a:t>
            </a:r>
          </a:p>
          <a:p>
            <a:r>
              <a:rPr lang="hu-HU" dirty="0" smtClean="0"/>
              <a:t>Önálló e-folyóiratok részben, egy ideig, pl.</a:t>
            </a:r>
          </a:p>
          <a:p>
            <a:pPr lvl="1"/>
            <a:r>
              <a:rPr lang="hu-HU" dirty="0"/>
              <a:t>(T)</a:t>
            </a:r>
            <a:r>
              <a:rPr lang="hu-HU" dirty="0" err="1"/>
              <a:t>error</a:t>
            </a:r>
            <a:r>
              <a:rPr lang="hu-HU" dirty="0"/>
              <a:t> &amp; elhárítás [﻿elektronikus </a:t>
            </a:r>
            <a:r>
              <a:rPr lang="hu-HU" dirty="0" err="1"/>
              <a:t>dok</a:t>
            </a:r>
            <a:r>
              <a:rPr lang="hu-HU" dirty="0"/>
              <a:t>.﻿] </a:t>
            </a:r>
            <a:endParaRPr lang="hu-HU" dirty="0" smtClean="0"/>
          </a:p>
          <a:p>
            <a:pPr lvl="1"/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nektar.oszk.hu/hu/manifestation/3624090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2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8958"/>
          </a:xfrm>
        </p:spPr>
        <p:txBody>
          <a:bodyPr/>
          <a:lstStyle/>
          <a:p>
            <a:r>
              <a:rPr lang="hu-HU" dirty="0" smtClean="0"/>
              <a:t>Mi is az a „</a:t>
            </a:r>
            <a:r>
              <a:rPr lang="hu-HU" b="1" dirty="0" err="1" smtClean="0"/>
              <a:t>born</a:t>
            </a:r>
            <a:r>
              <a:rPr lang="hu-HU" b="1" dirty="0" smtClean="0"/>
              <a:t> </a:t>
            </a:r>
            <a:r>
              <a:rPr lang="hu-HU" b="1" dirty="0" err="1" smtClean="0"/>
              <a:t>digital</a:t>
            </a:r>
            <a:r>
              <a:rPr lang="hu-HU" dirty="0" smtClean="0"/>
              <a:t>”?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57403"/>
          </a:xfrm>
        </p:spPr>
        <p:txBody>
          <a:bodyPr>
            <a:normAutofit/>
          </a:bodyPr>
          <a:lstStyle/>
          <a:p>
            <a:r>
              <a:rPr lang="hu-HU" dirty="0" smtClean="0"/>
              <a:t>„Dokumentumok, amelyek digitális formából származnak”</a:t>
            </a:r>
          </a:p>
          <a:p>
            <a:r>
              <a:rPr lang="hu-HU" dirty="0" smtClean="0"/>
              <a:t>Szigorúbb értelmezés: „csak digitális formában létezők”</a:t>
            </a:r>
          </a:p>
          <a:p>
            <a:r>
              <a:rPr lang="hu-HU" dirty="0"/>
              <a:t>Megengedőbb:  "</a:t>
            </a:r>
            <a:r>
              <a:rPr lang="hu-HU" dirty="0" err="1"/>
              <a:t>exclusive</a:t>
            </a:r>
            <a:r>
              <a:rPr lang="hu-HU" dirty="0"/>
              <a:t> </a:t>
            </a:r>
            <a:r>
              <a:rPr lang="hu-HU" dirty="0" err="1"/>
              <a:t>digital</a:t>
            </a:r>
            <a:r>
              <a:rPr lang="hu-HU" dirty="0"/>
              <a:t>" and "</a:t>
            </a:r>
            <a:r>
              <a:rPr lang="hu-HU" dirty="0" err="1"/>
              <a:t>digital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print</a:t>
            </a:r>
            <a:r>
              <a:rPr lang="hu-HU" dirty="0" smtClean="0"/>
              <a:t>"</a:t>
            </a:r>
            <a:endParaRPr lang="hu-HU" dirty="0" smtClean="0">
              <a:hlinkClick r:id="rId2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7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hu-HU" dirty="0"/>
              <a:t>Digitális dokumentumok nyilvántartása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268760"/>
            <a:ext cx="8363272" cy="4785395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Nyomtatott könyvek digitális nyomdai változata</a:t>
            </a:r>
          </a:p>
          <a:p>
            <a:pPr lvl="1"/>
            <a:r>
              <a:rPr lang="hu-HU" dirty="0" err="1" smtClean="0"/>
              <a:t>Amicusban</a:t>
            </a:r>
            <a:r>
              <a:rPr lang="hu-HU" dirty="0" smtClean="0"/>
              <a:t> semmilyen módon, pl.</a:t>
            </a:r>
          </a:p>
          <a:p>
            <a:pPr lvl="1"/>
            <a:r>
              <a:rPr lang="hu-HU" dirty="0"/>
              <a:t>Versenyjog / szerk. </a:t>
            </a:r>
            <a:r>
              <a:rPr lang="hu-HU" dirty="0" err="1"/>
              <a:t>Boytha</a:t>
            </a:r>
            <a:r>
              <a:rPr lang="hu-HU" dirty="0"/>
              <a:t> Györgyné, Tóth </a:t>
            </a:r>
            <a:r>
              <a:rPr lang="hu-HU" dirty="0" smtClean="0"/>
              <a:t>Tihamér</a:t>
            </a:r>
          </a:p>
          <a:p>
            <a:pPr lvl="1"/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nektar.oszk.hu/hu/manifestation/3237785</a:t>
            </a:r>
            <a:endParaRPr lang="hu-HU" dirty="0" smtClean="0"/>
          </a:p>
          <a:p>
            <a:pPr lvl="1"/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mek.oszk.hu/18600/18616/cedula.html</a:t>
            </a:r>
            <a:r>
              <a:rPr lang="hu-HU" dirty="0" smtClean="0"/>
              <a:t> </a:t>
            </a:r>
          </a:p>
          <a:p>
            <a:r>
              <a:rPr lang="hu-HU" dirty="0" smtClean="0"/>
              <a:t>Digitális szerzői magánkiadások</a:t>
            </a:r>
          </a:p>
          <a:p>
            <a:pPr lvl="1"/>
            <a:r>
              <a:rPr lang="hu-HU" dirty="0" err="1" smtClean="0"/>
              <a:t>Amicusban</a:t>
            </a:r>
            <a:r>
              <a:rPr lang="hu-HU" dirty="0" smtClean="0"/>
              <a:t> semmilyen módon, pl.</a:t>
            </a:r>
          </a:p>
          <a:p>
            <a:pPr lvl="1"/>
            <a:r>
              <a:rPr lang="hu-HU" dirty="0"/>
              <a:t>Ausztrália, ahogy én </a:t>
            </a:r>
            <a:r>
              <a:rPr lang="hu-HU" dirty="0" smtClean="0"/>
              <a:t>látom / Cser Ferenc </a:t>
            </a:r>
            <a:br>
              <a:rPr lang="hu-HU" dirty="0" smtClean="0"/>
            </a:br>
            <a:r>
              <a:rPr lang="hu-HU" dirty="0" err="1"/>
              <a:t>Queanbeyan</a:t>
            </a:r>
            <a:r>
              <a:rPr lang="hu-HU" dirty="0"/>
              <a:t> : Szerző, </a:t>
            </a:r>
            <a:r>
              <a:rPr lang="hu-HU" dirty="0" smtClean="0"/>
              <a:t>2018</a:t>
            </a:r>
          </a:p>
          <a:p>
            <a:pPr lvl="1"/>
            <a:r>
              <a:rPr lang="hu-HU" dirty="0">
                <a:hlinkClick r:id="rId4"/>
              </a:rPr>
              <a:t>http://</a:t>
            </a:r>
            <a:r>
              <a:rPr lang="hu-HU" dirty="0" smtClean="0">
                <a:hlinkClick r:id="rId4"/>
              </a:rPr>
              <a:t>mek.oszk.hu/18600/18660/cedula.html</a:t>
            </a:r>
            <a:r>
              <a:rPr lang="hu-HU" dirty="0" smtClean="0"/>
              <a:t> </a:t>
            </a:r>
            <a:endParaRPr lang="hu-HU" dirty="0"/>
          </a:p>
          <a:p>
            <a:pPr lvl="1"/>
            <a:endParaRPr lang="hu-HU" dirty="0" smtClean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15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hu-HU" dirty="0"/>
              <a:t>Digitális dokumentumok nyilvántartása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Önálló ISSN-nel rendelkező e-periodikák, amelyeknek nyomtatott változata is van</a:t>
            </a:r>
          </a:p>
          <a:p>
            <a:pPr lvl="1"/>
            <a:r>
              <a:rPr lang="hu-HU" dirty="0" err="1" smtClean="0"/>
              <a:t>Amicusban</a:t>
            </a:r>
            <a:r>
              <a:rPr lang="hu-HU" dirty="0" smtClean="0"/>
              <a:t> semmilyen módon, pl.</a:t>
            </a:r>
          </a:p>
          <a:p>
            <a:pPr lvl="1"/>
            <a:r>
              <a:rPr lang="hu-HU" dirty="0" smtClean="0"/>
              <a:t>Tudományos és Műszaki Tájékoztatás</a:t>
            </a:r>
          </a:p>
          <a:p>
            <a:pPr lvl="1"/>
            <a:r>
              <a:rPr lang="hu-HU" dirty="0" smtClean="0"/>
              <a:t>Csak </a:t>
            </a:r>
            <a:r>
              <a:rPr lang="hu-HU" dirty="0"/>
              <a:t>print leírás: </a:t>
            </a:r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nektar.oszk.hu/hu/manifestation/1003105</a:t>
            </a:r>
            <a:endParaRPr lang="hu-HU" dirty="0" smtClean="0"/>
          </a:p>
          <a:p>
            <a:pPr lvl="1"/>
            <a:r>
              <a:rPr lang="hu-HU" dirty="0"/>
              <a:t>Online leírás: </a:t>
            </a:r>
            <a:r>
              <a:rPr lang="hu-HU" dirty="0">
                <a:hlinkClick r:id="rId3"/>
              </a:rPr>
              <a:t>http://qulto.bibl.u-szeged.hu/record/-/</a:t>
            </a:r>
            <a:r>
              <a:rPr lang="hu-HU" dirty="0" smtClean="0">
                <a:hlinkClick r:id="rId3"/>
              </a:rPr>
              <a:t>record/bibEJO00000761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Könyvtári Figyelő</a:t>
            </a:r>
          </a:p>
          <a:p>
            <a:pPr lvl="1"/>
            <a:r>
              <a:rPr lang="hu-HU" dirty="0" smtClean="0"/>
              <a:t>Csak </a:t>
            </a:r>
            <a:r>
              <a:rPr lang="hu-HU" dirty="0"/>
              <a:t>print leírás: </a:t>
            </a:r>
            <a:r>
              <a:rPr lang="hu-HU" dirty="0">
                <a:hlinkClick r:id="rId4"/>
              </a:rPr>
              <a:t>http://</a:t>
            </a:r>
            <a:r>
              <a:rPr lang="hu-HU" dirty="0" smtClean="0">
                <a:hlinkClick r:id="rId4"/>
              </a:rPr>
              <a:t>nektar.oszk.hu/hu/manifestation/1004161</a:t>
            </a:r>
            <a:endParaRPr lang="hu-HU" dirty="0" smtClean="0"/>
          </a:p>
          <a:p>
            <a:pPr lvl="1"/>
            <a:r>
              <a:rPr lang="hu-HU" dirty="0"/>
              <a:t>Online leírás: </a:t>
            </a:r>
            <a:r>
              <a:rPr lang="hu-HU" dirty="0">
                <a:hlinkClick r:id="rId5"/>
              </a:rPr>
              <a:t>http://qulto.bibl.u-szeged.hu/record/-/</a:t>
            </a:r>
            <a:r>
              <a:rPr lang="hu-HU" dirty="0" smtClean="0">
                <a:hlinkClick r:id="rId5"/>
              </a:rPr>
              <a:t>record/bibEJO00004622</a:t>
            </a:r>
            <a:r>
              <a:rPr lang="hu-HU" dirty="0" smtClean="0"/>
              <a:t> </a:t>
            </a:r>
          </a:p>
          <a:p>
            <a:pPr lvl="1"/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88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22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8204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23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695"/>
            <a:ext cx="9144000" cy="543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24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075"/>
            <a:ext cx="9144000" cy="64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25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08" y="476672"/>
            <a:ext cx="9144000" cy="470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/>
          <a:lstStyle/>
          <a:p>
            <a:r>
              <a:rPr lang="hu-HU" dirty="0" smtClean="0"/>
              <a:t>Lehetőségek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hu-HU" dirty="0" smtClean="0"/>
              <a:t>E-könyvtári infrastruktúra, </a:t>
            </a:r>
            <a:r>
              <a:rPr lang="hu-HU" dirty="0" err="1" smtClean="0"/>
              <a:t>repozitórium</a:t>
            </a:r>
            <a:r>
              <a:rPr lang="hu-HU" dirty="0" smtClean="0"/>
              <a:t> számos könyvtárban</a:t>
            </a:r>
          </a:p>
          <a:p>
            <a:r>
              <a:rPr lang="hu-HU" dirty="0" smtClean="0"/>
              <a:t>Szerzői, kiadói motiváció a nagyobb láttatásra</a:t>
            </a:r>
          </a:p>
          <a:p>
            <a:r>
              <a:rPr lang="hu-HU" dirty="0" smtClean="0"/>
              <a:t>A Könyvtár ismertsége, stabilitása!</a:t>
            </a:r>
          </a:p>
          <a:p>
            <a:r>
              <a:rPr lang="hu-HU" dirty="0" smtClean="0"/>
              <a:t>Kapcsolat a szerzőkkel, kiadókkal, helyi, szakterületi</a:t>
            </a:r>
          </a:p>
          <a:p>
            <a:r>
              <a:rPr lang="hu-HU" dirty="0" smtClean="0"/>
              <a:t>Jártasság a digitális dokumentumok kezelésében a digitalizálás kapcsán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1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40966"/>
          </a:xfrm>
        </p:spPr>
        <p:txBody>
          <a:bodyPr/>
          <a:lstStyle/>
          <a:p>
            <a:r>
              <a:rPr lang="hu-HU" dirty="0"/>
              <a:t>Lehetőségek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hu-HU" dirty="0" smtClean="0"/>
              <a:t>Jártasság, ismeretek a dokumentumok </a:t>
            </a:r>
            <a:r>
              <a:rPr lang="hu-HU" dirty="0" err="1" smtClean="0"/>
              <a:t>metaadatolásában</a:t>
            </a:r>
            <a:endParaRPr lang="hu-HU" dirty="0" smtClean="0"/>
          </a:p>
          <a:p>
            <a:pPr lvl="1"/>
            <a:r>
              <a:rPr lang="hu-HU" dirty="0" smtClean="0"/>
              <a:t>Fontos a külön láttatás</a:t>
            </a:r>
          </a:p>
          <a:p>
            <a:pPr lvl="1"/>
            <a:r>
              <a:rPr lang="hu-HU" dirty="0" smtClean="0"/>
              <a:t>Külön rekord – FRBR – önálló manifesztáció</a:t>
            </a:r>
          </a:p>
          <a:p>
            <a:r>
              <a:rPr lang="hu-HU" dirty="0" smtClean="0"/>
              <a:t>Esély a közös keresésben</a:t>
            </a:r>
          </a:p>
          <a:p>
            <a:r>
              <a:rPr lang="hu-HU" dirty="0" smtClean="0"/>
              <a:t>Cél: A „magyar elektronikus könyvtárak” munkamegosztása és hálózata</a:t>
            </a:r>
          </a:p>
          <a:p>
            <a:r>
              <a:rPr lang="hu-HU" dirty="0" smtClean="0"/>
              <a:t>MOKKA -&gt; </a:t>
            </a:r>
            <a:r>
              <a:rPr lang="hu-HU" dirty="0" err="1" smtClean="0"/>
              <a:t>e-MOKKA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9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Moldován István</a:t>
            </a:r>
            <a:br>
              <a:rPr lang="hu-HU" dirty="0" smtClean="0"/>
            </a:br>
            <a:r>
              <a:rPr lang="hu-HU" dirty="0" smtClean="0"/>
              <a:t>OSZK</a:t>
            </a:r>
            <a:br>
              <a:rPr lang="hu-HU" dirty="0" smtClean="0"/>
            </a:br>
            <a:r>
              <a:rPr lang="hu-HU" dirty="0" smtClean="0"/>
              <a:t>E-könyvtári Szolgáltatások Osztálya</a:t>
            </a:r>
            <a:endParaRPr lang="hu-HU" dirty="0"/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moldovan</a:t>
            </a:r>
            <a:r>
              <a:rPr lang="hu-HU" dirty="0" smtClean="0"/>
              <a:t>@</a:t>
            </a:r>
            <a:r>
              <a:rPr lang="hu-HU" dirty="0" err="1" smtClean="0"/>
              <a:t>oszk.hu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6950"/>
          </a:xfrm>
        </p:spPr>
        <p:txBody>
          <a:bodyPr/>
          <a:lstStyle/>
          <a:p>
            <a:r>
              <a:rPr lang="hu-HU" dirty="0"/>
              <a:t>Mi is az a „</a:t>
            </a:r>
            <a:r>
              <a:rPr lang="hu-HU" b="1" dirty="0" err="1"/>
              <a:t>born</a:t>
            </a:r>
            <a:r>
              <a:rPr lang="hu-HU" b="1" dirty="0"/>
              <a:t> </a:t>
            </a:r>
            <a:r>
              <a:rPr lang="hu-HU" b="1" dirty="0" err="1"/>
              <a:t>digital</a:t>
            </a:r>
            <a:r>
              <a:rPr lang="hu-HU" dirty="0"/>
              <a:t>”?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96544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Dokumentumtípusok, amelyek a számítógép előtt is léteztek, de egyre inkább digitális formába kerülnek, pl.</a:t>
            </a:r>
          </a:p>
          <a:p>
            <a:pPr lvl="1"/>
            <a:r>
              <a:rPr lang="hu-HU" dirty="0"/>
              <a:t>e</a:t>
            </a:r>
            <a:r>
              <a:rPr lang="hu-HU" dirty="0" smtClean="0"/>
              <a:t>-könyvek,</a:t>
            </a:r>
          </a:p>
          <a:p>
            <a:pPr lvl="1"/>
            <a:r>
              <a:rPr lang="hu-HU" dirty="0"/>
              <a:t>e</a:t>
            </a:r>
            <a:r>
              <a:rPr lang="hu-HU" dirty="0" smtClean="0"/>
              <a:t>-folyóiratok,</a:t>
            </a:r>
          </a:p>
          <a:p>
            <a:pPr lvl="1"/>
            <a:r>
              <a:rPr lang="hu-HU" dirty="0" smtClean="0"/>
              <a:t>fotók</a:t>
            </a:r>
          </a:p>
          <a:p>
            <a:pPr lvl="1"/>
            <a:r>
              <a:rPr lang="hu-HU" dirty="0"/>
              <a:t>h</a:t>
            </a:r>
            <a:r>
              <a:rPr lang="hu-HU" dirty="0" smtClean="0"/>
              <a:t>angzó anyagok.</a:t>
            </a:r>
          </a:p>
          <a:p>
            <a:r>
              <a:rPr lang="hu-HU" dirty="0" smtClean="0"/>
              <a:t>Dokumentumtípusok</a:t>
            </a:r>
            <a:r>
              <a:rPr lang="hu-HU" dirty="0"/>
              <a:t>, amelyek csak digitális környezetben születnek, pl.</a:t>
            </a:r>
          </a:p>
          <a:p>
            <a:pPr lvl="1"/>
            <a:r>
              <a:rPr lang="en-US" dirty="0"/>
              <a:t>Websites, forums, communities, wikis. Anything that was or has been created in a digital environment</a:t>
            </a:r>
            <a:r>
              <a:rPr lang="en-US" dirty="0" smtClean="0"/>
              <a:t>.</a:t>
            </a:r>
            <a:endParaRPr lang="hu-HU" dirty="0" smtClean="0"/>
          </a:p>
          <a:p>
            <a:pPr marL="457200" lvl="1" indent="0">
              <a:buNone/>
            </a:pPr>
            <a:r>
              <a:rPr lang="hu-HU" dirty="0" smtClean="0">
                <a:hlinkClick r:id="rId2"/>
              </a:rPr>
              <a:t>Forrás: https</a:t>
            </a:r>
            <a:r>
              <a:rPr lang="hu-HU" dirty="0">
                <a:hlinkClick r:id="rId2"/>
              </a:rPr>
              <a:t>://en.wikipedia.org/wiki/Born-digital</a:t>
            </a:r>
            <a:r>
              <a:rPr lang="hu-HU" dirty="0"/>
              <a:t> (+ spanyol)</a:t>
            </a:r>
          </a:p>
          <a:p>
            <a:pPr lvl="1"/>
            <a:endParaRPr lang="hu-HU" dirty="0"/>
          </a:p>
          <a:p>
            <a:pPr marL="457200" lvl="1" indent="0">
              <a:buNone/>
            </a:pPr>
            <a:endParaRPr lang="hu-HU" dirty="0" smtClean="0"/>
          </a:p>
          <a:p>
            <a:pPr lvl="1"/>
            <a:endParaRPr lang="hu-HU" dirty="0" smtClean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90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40966"/>
          </a:xfrm>
        </p:spPr>
        <p:txBody>
          <a:bodyPr/>
          <a:lstStyle/>
          <a:p>
            <a:r>
              <a:rPr lang="hu-HU" dirty="0"/>
              <a:t>Mi is az a „</a:t>
            </a:r>
            <a:r>
              <a:rPr lang="hu-HU" b="1" dirty="0" err="1"/>
              <a:t>born</a:t>
            </a:r>
            <a:r>
              <a:rPr lang="hu-HU" b="1" dirty="0"/>
              <a:t> </a:t>
            </a:r>
            <a:r>
              <a:rPr lang="hu-HU" b="1" dirty="0" err="1"/>
              <a:t>digital</a:t>
            </a:r>
            <a:r>
              <a:rPr lang="hu-HU" dirty="0"/>
              <a:t>”?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hu-HU" dirty="0"/>
              <a:t>DTP asztali kiadványszerkesztés – digitális </a:t>
            </a:r>
            <a:r>
              <a:rPr lang="hu-HU" dirty="0" smtClean="0"/>
              <a:t>szövegfeldolgozás </a:t>
            </a:r>
          </a:p>
          <a:p>
            <a:pPr lvl="1"/>
            <a:r>
              <a:rPr lang="hu-HU" dirty="0" smtClean="0"/>
              <a:t>Bóta László: </a:t>
            </a:r>
            <a:r>
              <a:rPr lang="hu-HU" dirty="0" smtClean="0">
                <a:hlinkClick r:id="rId2"/>
              </a:rPr>
              <a:t>Digitális szövegfeldolgozás </a:t>
            </a:r>
            <a:r>
              <a:rPr lang="hu-HU" dirty="0" smtClean="0"/>
              <a:t>(2011)</a:t>
            </a:r>
            <a:endParaRPr lang="hu-HU" dirty="0"/>
          </a:p>
          <a:p>
            <a:r>
              <a:rPr lang="hu-HU" dirty="0" smtClean="0"/>
              <a:t>Ólomszedés -&gt; kiadványszerkesztés</a:t>
            </a:r>
          </a:p>
          <a:p>
            <a:r>
              <a:rPr lang="hu-HU" dirty="0" smtClean="0"/>
              <a:t>Nyomtatott </a:t>
            </a:r>
            <a:r>
              <a:rPr lang="hu-HU" dirty="0"/>
              <a:t>kiadvány: rögzített oldalméret, szerkezet, </a:t>
            </a:r>
            <a:r>
              <a:rPr lang="hu-HU" dirty="0">
                <a:latin typeface="Algerian" panose="04020705040A02060702" pitchFamily="82" charset="0"/>
              </a:rPr>
              <a:t>betűtípus</a:t>
            </a:r>
            <a:r>
              <a:rPr lang="hu-HU" dirty="0"/>
              <a:t>, </a:t>
            </a:r>
            <a:r>
              <a:rPr lang="hu-HU" sz="4000" b="1" dirty="0">
                <a:solidFill>
                  <a:srgbClr val="7030A0"/>
                </a:solidFill>
              </a:rPr>
              <a:t>betűméret</a:t>
            </a:r>
            <a:r>
              <a:rPr lang="hu-HU" dirty="0">
                <a:solidFill>
                  <a:srgbClr val="7030A0"/>
                </a:solidFill>
              </a:rPr>
              <a:t> </a:t>
            </a:r>
            <a:r>
              <a:rPr lang="hu-HU" dirty="0"/>
              <a:t>stb.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" y="396240"/>
            <a:ext cx="8054340" cy="6065520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822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8958"/>
          </a:xfrm>
        </p:spPr>
        <p:txBody>
          <a:bodyPr/>
          <a:lstStyle/>
          <a:p>
            <a:r>
              <a:rPr lang="hu-HU" dirty="0" smtClean="0"/>
              <a:t>Variációk az e-kiadványokra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E-könyvek, e-folyóiratok  </a:t>
            </a:r>
            <a:r>
              <a:rPr lang="hu-HU" dirty="0" smtClean="0"/>
              <a:t>kereskedelmi forgalomban, </a:t>
            </a:r>
            <a:r>
              <a:rPr lang="hu-HU" dirty="0" smtClean="0"/>
              <a:t>e-kiadók</a:t>
            </a:r>
            <a:endParaRPr lang="hu-HU" dirty="0" smtClean="0"/>
          </a:p>
          <a:p>
            <a:pPr lvl="1"/>
            <a:r>
              <a:rPr lang="hu-HU" dirty="0">
                <a:hlinkClick r:id="rId2"/>
              </a:rPr>
              <a:t>https://e-konyv.lap.hu</a:t>
            </a:r>
            <a:r>
              <a:rPr lang="hu-HU" dirty="0" smtClean="0">
                <a:hlinkClick r:id="rId2"/>
              </a:rPr>
              <a:t>/</a:t>
            </a:r>
            <a:endParaRPr lang="hu-HU" dirty="0" smtClean="0"/>
          </a:p>
          <a:p>
            <a:pPr lvl="1"/>
            <a:r>
              <a:rPr lang="hu-HU" dirty="0"/>
              <a:t>Pl. </a:t>
            </a: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www.multimediaplaza.com/ekonyvek</a:t>
            </a:r>
            <a:r>
              <a:rPr lang="hu-HU" dirty="0" smtClean="0"/>
              <a:t> </a:t>
            </a:r>
          </a:p>
          <a:p>
            <a:pPr lvl="1"/>
            <a:r>
              <a:rPr lang="hu-HU" dirty="0">
                <a:hlinkClick r:id="rId4"/>
              </a:rPr>
              <a:t>https://akademiai.hu/10/on_line</a:t>
            </a:r>
            <a:r>
              <a:rPr lang="hu-HU" dirty="0" smtClean="0">
                <a:hlinkClick r:id="rId4"/>
              </a:rPr>
              <a:t>/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>
                <a:hlinkClick r:id="rId5"/>
              </a:rPr>
              <a:t>MERSZ </a:t>
            </a:r>
            <a:r>
              <a:rPr lang="hu-HU" dirty="0" smtClean="0"/>
              <a:t>online </a:t>
            </a:r>
            <a:r>
              <a:rPr lang="hu-HU" dirty="0" err="1" smtClean="0"/>
              <a:t>okoskönyvtár</a:t>
            </a:r>
            <a:endParaRPr lang="hu-HU" dirty="0" smtClean="0"/>
          </a:p>
          <a:p>
            <a:r>
              <a:rPr lang="hu-HU" dirty="0" smtClean="0"/>
              <a:t>E-kiadványok nem kereskedelmi forgalomban – </a:t>
            </a:r>
            <a:r>
              <a:rPr lang="hu-HU" dirty="0" err="1" smtClean="0"/>
              <a:t>repozitóriumok</a:t>
            </a:r>
            <a:r>
              <a:rPr lang="hu-HU" dirty="0" smtClean="0"/>
              <a:t>, pl.</a:t>
            </a:r>
          </a:p>
          <a:p>
            <a:pPr lvl="1"/>
            <a:r>
              <a:rPr lang="hu-HU" dirty="0">
                <a:hlinkClick r:id="rId6"/>
              </a:rPr>
              <a:t>http://real.mtak.hu</a:t>
            </a:r>
            <a:r>
              <a:rPr lang="hu-HU" dirty="0" smtClean="0">
                <a:hlinkClick r:id="rId6"/>
              </a:rPr>
              <a:t>/</a:t>
            </a:r>
            <a:r>
              <a:rPr lang="hu-HU" dirty="0" smtClean="0"/>
              <a:t> ; tudományos publikációk, </a:t>
            </a:r>
            <a:r>
              <a:rPr lang="hu-HU" dirty="0" err="1" smtClean="0"/>
              <a:t>phd</a:t>
            </a:r>
            <a:r>
              <a:rPr lang="hu-HU" dirty="0" smtClean="0"/>
              <a:t> dolgozatok, kutatási zárójelentések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23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40966"/>
          </a:xfrm>
        </p:spPr>
        <p:txBody>
          <a:bodyPr/>
          <a:lstStyle/>
          <a:p>
            <a:r>
              <a:rPr lang="hu-HU" dirty="0"/>
              <a:t>Variációk az e-kiadványokra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hu-HU" dirty="0"/>
              <a:t>„Hibrid”, kettős kiadványok, nyomtatott és online változatban pl.</a:t>
            </a:r>
          </a:p>
          <a:p>
            <a:pPr lvl="1"/>
            <a:r>
              <a:rPr lang="hu-HU" dirty="0"/>
              <a:t>Könyvtári Figyelő </a:t>
            </a:r>
            <a:r>
              <a:rPr lang="hu-HU" dirty="0">
                <a:hlinkClick r:id="rId2"/>
              </a:rPr>
              <a:t>online</a:t>
            </a:r>
            <a:endParaRPr lang="hu-HU" dirty="0"/>
          </a:p>
          <a:p>
            <a:pPr lvl="1"/>
            <a:r>
              <a:rPr lang="hu-HU" dirty="0"/>
              <a:t>„Magyar irodalom a világhálón” </a:t>
            </a:r>
            <a:r>
              <a:rPr lang="hu-HU" dirty="0" smtClean="0">
                <a:hlinkClick r:id="rId3"/>
              </a:rPr>
              <a:t>online</a:t>
            </a:r>
            <a:endParaRPr lang="hu-HU" dirty="0" smtClean="0"/>
          </a:p>
          <a:p>
            <a:r>
              <a:rPr lang="hu-HU" dirty="0" smtClean="0"/>
              <a:t>Nyomtatott kiadványok online változatai, pl.</a:t>
            </a:r>
          </a:p>
          <a:p>
            <a:pPr lvl="1"/>
            <a:r>
              <a:rPr lang="hu-HU" dirty="0" smtClean="0"/>
              <a:t>PPKE </a:t>
            </a:r>
            <a:r>
              <a:rPr lang="hu-HU" dirty="0" smtClean="0">
                <a:hlinkClick r:id="rId4"/>
              </a:rPr>
              <a:t>kiadványok</a:t>
            </a:r>
            <a:endParaRPr lang="hu-HU" dirty="0" smtClean="0"/>
          </a:p>
          <a:p>
            <a:pPr lvl="1"/>
            <a:r>
              <a:rPr lang="hu-HU" dirty="0" smtClean="0"/>
              <a:t>Debreceni Egyetem </a:t>
            </a:r>
            <a:r>
              <a:rPr lang="hu-HU" dirty="0" smtClean="0">
                <a:hlinkClick r:id="rId5"/>
              </a:rPr>
              <a:t>Nyelvtudományi Tanszék</a:t>
            </a:r>
            <a:endParaRPr lang="hu-HU" dirty="0" smtClean="0"/>
          </a:p>
          <a:p>
            <a:pPr lvl="1"/>
            <a:r>
              <a:rPr lang="hu-HU" dirty="0" smtClean="0"/>
              <a:t>Családok a Családért Egyesület </a:t>
            </a:r>
            <a:r>
              <a:rPr lang="hu-HU" dirty="0" smtClean="0">
                <a:hlinkClick r:id="rId6"/>
              </a:rPr>
              <a:t>kiadványai</a:t>
            </a:r>
            <a:endParaRPr lang="hu-HU" dirty="0" smtClean="0"/>
          </a:p>
          <a:p>
            <a:pPr lvl="1"/>
            <a:r>
              <a:rPr lang="hu-HU" dirty="0" smtClean="0"/>
              <a:t>MTA Közgazdaság-tudományi Intézet </a:t>
            </a:r>
            <a:r>
              <a:rPr lang="hu-HU" dirty="0" smtClean="0">
                <a:hlinkClick r:id="rId7"/>
              </a:rPr>
              <a:t>kiadványai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27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8958"/>
          </a:xfrm>
        </p:spPr>
        <p:txBody>
          <a:bodyPr/>
          <a:lstStyle/>
          <a:p>
            <a:r>
              <a:rPr lang="hu-HU" dirty="0"/>
              <a:t>Variációk az e-kiadványokra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01614"/>
            <a:ext cx="8496944" cy="4924549"/>
          </a:xfrm>
        </p:spPr>
        <p:txBody>
          <a:bodyPr/>
          <a:lstStyle/>
          <a:p>
            <a:r>
              <a:rPr lang="hu-HU" dirty="0" smtClean="0"/>
              <a:t>Nyomtatott kiadványok online változatai e-könyvtárban, pl.</a:t>
            </a:r>
          </a:p>
          <a:p>
            <a:pPr lvl="1"/>
            <a:r>
              <a:rPr lang="hu-HU" dirty="0"/>
              <a:t>Németh Árpád </a:t>
            </a:r>
            <a:r>
              <a:rPr lang="hu-HU" dirty="0" smtClean="0"/>
              <a:t>: Álmaim </a:t>
            </a:r>
            <a:r>
              <a:rPr lang="hu-HU" dirty="0"/>
              <a:t>= </a:t>
            </a:r>
            <a:r>
              <a:rPr lang="hu-HU" dirty="0" err="1" smtClean="0"/>
              <a:t>Snoviđenja</a:t>
            </a:r>
            <a:r>
              <a:rPr lang="hu-HU" dirty="0" smtClean="0"/>
              <a:t> (</a:t>
            </a:r>
            <a:r>
              <a:rPr lang="hu-HU" dirty="0" smtClean="0">
                <a:hlinkClick r:id="rId2"/>
              </a:rPr>
              <a:t>MEK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>
                <a:hlinkClick r:id="rId3"/>
              </a:rPr>
              <a:t>Séd</a:t>
            </a:r>
            <a:r>
              <a:rPr lang="hu-HU" dirty="0" smtClean="0"/>
              <a:t> : Veszprémi kritikai lap (EPA-</a:t>
            </a:r>
            <a:r>
              <a:rPr lang="hu-HU" dirty="0" err="1" smtClean="0"/>
              <a:t>ban</a:t>
            </a:r>
            <a:r>
              <a:rPr lang="hu-HU" dirty="0" smtClean="0"/>
              <a:t> hamarosan)</a:t>
            </a:r>
            <a:endParaRPr lang="hu-HU" dirty="0"/>
          </a:p>
          <a:p>
            <a:r>
              <a:rPr lang="hu-HU" dirty="0" smtClean="0"/>
              <a:t>Online </a:t>
            </a:r>
            <a:r>
              <a:rPr lang="hu-HU" dirty="0" err="1"/>
              <a:t>to</a:t>
            </a:r>
            <a:r>
              <a:rPr lang="hu-HU" dirty="0"/>
              <a:t> print, pl.</a:t>
            </a:r>
          </a:p>
          <a:p>
            <a:pPr lvl="1"/>
            <a:r>
              <a:rPr lang="hu-HU" dirty="0"/>
              <a:t>„Nyomtass Te is!” - </a:t>
            </a:r>
            <a:r>
              <a:rPr lang="hu-HU" dirty="0">
                <a:hlinkClick r:id="rId4"/>
              </a:rPr>
              <a:t>http://nyomtassteis.hu/</a:t>
            </a:r>
            <a:r>
              <a:rPr lang="hu-HU" dirty="0"/>
              <a:t> </a:t>
            </a:r>
          </a:p>
          <a:p>
            <a:r>
              <a:rPr lang="hu-HU" dirty="0"/>
              <a:t>Szerzői magánkiadások, magán e-könyvtárak, pl.</a:t>
            </a:r>
          </a:p>
          <a:p>
            <a:pPr lvl="1"/>
            <a:r>
              <a:rPr lang="hu-HU" dirty="0">
                <a:hlinkClick r:id="rId5"/>
              </a:rPr>
              <a:t>http://kunlibrary.com/</a:t>
            </a:r>
            <a:r>
              <a:rPr lang="hu-HU" dirty="0"/>
              <a:t> 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840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8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76672"/>
            <a:ext cx="9144000" cy="484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8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40966"/>
          </a:xfrm>
        </p:spPr>
        <p:txBody>
          <a:bodyPr/>
          <a:lstStyle/>
          <a:p>
            <a:r>
              <a:rPr lang="hu-HU" dirty="0" smtClean="0"/>
              <a:t>A digitális megőrzés útjai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2000-től Digitális megőrzés program</a:t>
            </a:r>
          </a:p>
          <a:p>
            <a:pPr lvl="1"/>
            <a:r>
              <a:rPr lang="hu-HU" dirty="0">
                <a:hlinkClick r:id="rId2"/>
              </a:rPr>
              <a:t>http://www.digitalpreservation.gov</a:t>
            </a:r>
            <a:r>
              <a:rPr lang="hu-HU" dirty="0" smtClean="0">
                <a:hlinkClick r:id="rId2"/>
              </a:rPr>
              <a:t>/</a:t>
            </a:r>
            <a:r>
              <a:rPr lang="hu-HU" dirty="0" smtClean="0"/>
              <a:t> </a:t>
            </a:r>
          </a:p>
          <a:p>
            <a:r>
              <a:rPr lang="hu-HU" dirty="0" smtClean="0"/>
              <a:t>2009-től Elektronikus levéltári projekt; elektronikus és digitalizált levéltári anyagok</a:t>
            </a:r>
            <a:endParaRPr lang="hu-HU" dirty="0"/>
          </a:p>
          <a:p>
            <a:pPr lvl="1"/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mnl.gov.hu/mnl/szkk/elektronikus_leveltar_projekt</a:t>
            </a:r>
            <a:endParaRPr lang="hu-HU" dirty="0" smtClean="0"/>
          </a:p>
          <a:p>
            <a:pPr lvl="1"/>
            <a:r>
              <a:rPr lang="hu-HU" dirty="0">
                <a:hlinkClick r:id="rId4"/>
              </a:rPr>
              <a:t>https://www.eleveltar.hu</a:t>
            </a:r>
            <a:r>
              <a:rPr lang="hu-HU" dirty="0" smtClean="0">
                <a:hlinkClick r:id="rId4"/>
              </a:rPr>
              <a:t>/</a:t>
            </a:r>
            <a:endParaRPr lang="hu-HU" dirty="0" smtClean="0"/>
          </a:p>
          <a:p>
            <a:r>
              <a:rPr lang="hu-HU" dirty="0" smtClean="0"/>
              <a:t>2007-től OSZK Digitális könyvtár e-könyvek kötelespéldány fogadására</a:t>
            </a:r>
          </a:p>
          <a:p>
            <a:pPr lvl="1"/>
            <a:r>
              <a:rPr lang="hu-HU" dirty="0">
                <a:hlinkClick r:id="rId5"/>
              </a:rPr>
              <a:t>http://oszkdk.oszk.hu</a:t>
            </a:r>
            <a:r>
              <a:rPr lang="hu-HU" dirty="0" smtClean="0">
                <a:hlinkClick r:id="rId5"/>
              </a:rPr>
              <a:t>/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K2 Könyvtári Intézet, 2018.10.10.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297-8CA1-4C4D-99DB-79CC819CF08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272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840</Words>
  <Application>Microsoft Office PowerPoint</Application>
  <PresentationFormat>Diavetítés a képernyőre (4:3 oldalarány)</PresentationFormat>
  <Paragraphs>175</Paragraphs>
  <Slides>28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Office-téma</vt:lpstr>
      <vt:lpstr>A digitálisan született tartalmak megőrzése</vt:lpstr>
      <vt:lpstr>Mi is az a „born digital”?</vt:lpstr>
      <vt:lpstr>Mi is az a „born digital”?</vt:lpstr>
      <vt:lpstr>Mi is az a „born digital”?</vt:lpstr>
      <vt:lpstr>Variációk az e-kiadványokra</vt:lpstr>
      <vt:lpstr>Variációk az e-kiadványokra</vt:lpstr>
      <vt:lpstr>Variációk az e-kiadványokra</vt:lpstr>
      <vt:lpstr>PowerPoint bemutató</vt:lpstr>
      <vt:lpstr>A digitális megőrzés útjai</vt:lpstr>
      <vt:lpstr>A digitális megőrzés útjai</vt:lpstr>
      <vt:lpstr>Teljesítményértékelő beszámoló 2017 http://www.oszk.hu/beszamolok </vt:lpstr>
      <vt:lpstr>A digitális megőrzés útjai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Digitális dokumentumok nyilvántartása</vt:lpstr>
      <vt:lpstr>Digitális dokumentumok nyilvántartása</vt:lpstr>
      <vt:lpstr>Digitális dokumentumok nyilvántartása</vt:lpstr>
      <vt:lpstr>PowerPoint bemutató</vt:lpstr>
      <vt:lpstr>PowerPoint bemutató</vt:lpstr>
      <vt:lpstr>PowerPoint bemutató</vt:lpstr>
      <vt:lpstr>PowerPoint bemutató</vt:lpstr>
      <vt:lpstr>Lehetőségek</vt:lpstr>
      <vt:lpstr>Lehetőségek</vt:lpstr>
      <vt:lpstr>Moldován István OSZK E-könyvtári Szolgáltatások Osztálya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digitálisan született tartalmak megőrzése</dc:title>
  <dc:creator>Moldován István</dc:creator>
  <cp:lastModifiedBy>Moldován István</cp:lastModifiedBy>
  <cp:revision>51</cp:revision>
  <dcterms:created xsi:type="dcterms:W3CDTF">2018-10-07T08:51:56Z</dcterms:created>
  <dcterms:modified xsi:type="dcterms:W3CDTF">2018-10-09T19:47:53Z</dcterms:modified>
</cp:coreProperties>
</file>