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2">
  <p:sldMasterIdLst>
    <p:sldMasterId id="2147483709" r:id="rId1"/>
  </p:sldMasterIdLst>
  <p:notesMasterIdLst>
    <p:notesMasterId r:id="rId23"/>
  </p:notesMasterIdLst>
  <p:handoutMasterIdLst>
    <p:handoutMasterId r:id="rId24"/>
  </p:handoutMasterIdLst>
  <p:sldIdLst>
    <p:sldId id="334" r:id="rId2"/>
    <p:sldId id="442" r:id="rId3"/>
    <p:sldId id="445" r:id="rId4"/>
    <p:sldId id="404" r:id="rId5"/>
    <p:sldId id="436" r:id="rId6"/>
    <p:sldId id="406" r:id="rId7"/>
    <p:sldId id="444" r:id="rId8"/>
    <p:sldId id="439" r:id="rId9"/>
    <p:sldId id="446" r:id="rId10"/>
    <p:sldId id="429" r:id="rId11"/>
    <p:sldId id="395" r:id="rId12"/>
    <p:sldId id="423" r:id="rId13"/>
    <p:sldId id="447" r:id="rId14"/>
    <p:sldId id="448" r:id="rId15"/>
    <p:sldId id="420" r:id="rId16"/>
    <p:sldId id="434" r:id="rId17"/>
    <p:sldId id="298" r:id="rId18"/>
    <p:sldId id="435" r:id="rId19"/>
    <p:sldId id="392" r:id="rId20"/>
    <p:sldId id="365" r:id="rId21"/>
    <p:sldId id="287" r:id="rId22"/>
  </p:sldIdLst>
  <p:sldSz cx="10080625" cy="7561263"/>
  <p:notesSz cx="6797675" cy="9928225"/>
  <p:custDataLst>
    <p:tags r:id="rId25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orient="horz" pos="2404" userDrawn="1">
          <p15:clr>
            <a:srgbClr val="A4A3A4"/>
          </p15:clr>
        </p15:guide>
        <p15:guide id="17" pos="227" userDrawn="1">
          <p15:clr>
            <a:srgbClr val="A4A3A4"/>
          </p15:clr>
        </p15:guide>
        <p15:guide id="23" orient="horz" pos="226">
          <p15:clr>
            <a:srgbClr val="A4A3A4"/>
          </p15:clr>
        </p15:guide>
        <p15:guide id="27" orient="horz" pos="749">
          <p15:clr>
            <a:srgbClr val="A4A3A4"/>
          </p15:clr>
        </p15:guide>
        <p15:guide id="28" orient="horz" pos="4105">
          <p15:clr>
            <a:srgbClr val="A4A3A4"/>
          </p15:clr>
        </p15:guide>
        <p15:guide id="29" orient="horz" pos="4355" userDrawn="1">
          <p15:clr>
            <a:srgbClr val="A4A3A4"/>
          </p15:clr>
        </p15:guide>
        <p15:guide id="31" pos="1724" userDrawn="1">
          <p15:clr>
            <a:srgbClr val="A4A3A4"/>
          </p15:clr>
        </p15:guide>
        <p15:guide id="32" pos="1632">
          <p15:clr>
            <a:srgbClr val="A4A3A4"/>
          </p15:clr>
        </p15:guide>
        <p15:guide id="34" pos="6123" userDrawn="1">
          <p15:clr>
            <a:srgbClr val="A4A3A4"/>
          </p15:clr>
        </p15:guide>
        <p15:guide id="35" pos="4717">
          <p15:clr>
            <a:srgbClr val="A4A3A4"/>
          </p15:clr>
        </p15:guide>
        <p15:guide id="36" pos="4627" userDrawn="1">
          <p15:clr>
            <a:srgbClr val="A4A3A4"/>
          </p15:clr>
        </p15:guide>
        <p15:guide id="37" pos="31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pos="299" userDrawn="1">
          <p15:clr>
            <a:srgbClr val="A4A3A4"/>
          </p15:clr>
        </p15:guide>
        <p15:guide id="4" pos="398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Szerző" initials="S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985D"/>
    <a:srgbClr val="FFFF99"/>
    <a:srgbClr val="66FF66"/>
    <a:srgbClr val="E20074"/>
    <a:srgbClr val="E20000"/>
    <a:srgbClr val="00FFFF"/>
    <a:srgbClr val="992C99"/>
    <a:srgbClr val="4B4B4B"/>
    <a:srgbClr val="C4C4C4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9" autoAdjust="0"/>
    <p:restoredTop sz="78276" autoAdjust="0"/>
  </p:normalViewPr>
  <p:slideViewPr>
    <p:cSldViewPr snapToGrid="0" snapToObjects="1">
      <p:cViewPr varScale="1">
        <p:scale>
          <a:sx n="105" d="100"/>
          <a:sy n="105" d="100"/>
        </p:scale>
        <p:origin x="1560" y="108"/>
      </p:cViewPr>
      <p:guideLst>
        <p:guide orient="horz" pos="2404"/>
        <p:guide pos="227"/>
        <p:guide orient="horz" pos="226"/>
        <p:guide orient="horz" pos="749"/>
        <p:guide orient="horz" pos="4105"/>
        <p:guide orient="horz" pos="4355"/>
        <p:guide pos="1724"/>
        <p:guide pos="1632"/>
        <p:guide pos="6123"/>
        <p:guide pos="4717"/>
        <p:guide pos="4627"/>
        <p:guide pos="313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50" d="100"/>
          <a:sy n="50" d="100"/>
        </p:scale>
        <p:origin x="2892" y="-78"/>
      </p:cViewPr>
      <p:guideLst>
        <p:guide orient="horz" pos="3127"/>
        <p:guide pos="2141"/>
        <p:guide pos="299"/>
        <p:guide pos="398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5501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-GroteskNor" pitchFamily="2" charset="0"/>
              </a:rPr>
              <a:pPr/>
              <a:t>‹#›</a:t>
            </a:fld>
            <a:endParaRPr lang="de-DE" dirty="0">
              <a:latin typeface="Tele-GroteskNor" pitchFamily="2" charset="0"/>
            </a:endParaRPr>
          </a:p>
        </p:txBody>
      </p:sp>
      <p:grpSp>
        <p:nvGrpSpPr>
          <p:cNvPr id="6" name="Gruppieren 31"/>
          <p:cNvGrpSpPr>
            <a:grpSpLocks noChangeAspect="1"/>
          </p:cNvGrpSpPr>
          <p:nvPr/>
        </p:nvGrpSpPr>
        <p:grpSpPr bwMode="auto">
          <a:xfrm>
            <a:off x="478356" y="261996"/>
            <a:ext cx="5806347" cy="280955"/>
            <a:chOff x="321317" y="6153149"/>
            <a:chExt cx="8498833" cy="371475"/>
          </a:xfrm>
        </p:grpSpPr>
        <p:sp>
          <p:nvSpPr>
            <p:cNvPr id="7" name="Freeform 9"/>
            <p:cNvSpPr>
              <a:spLocks noChangeAspect="1" noEditPoints="1"/>
            </p:cNvSpPr>
            <p:nvPr userDrawn="1"/>
          </p:nvSpPr>
          <p:spPr bwMode="auto">
            <a:xfrm>
              <a:off x="7309246" y="6310400"/>
              <a:ext cx="1510904" cy="120785"/>
            </a:xfrm>
            <a:custGeom>
              <a:avLst/>
              <a:gdLst/>
              <a:ahLst/>
              <a:cxnLst>
                <a:cxn ang="0">
                  <a:pos x="72" y="69"/>
                </a:cxn>
                <a:cxn ang="0">
                  <a:pos x="72" y="280"/>
                </a:cxn>
                <a:cxn ang="0">
                  <a:pos x="383" y="156"/>
                </a:cxn>
                <a:cxn ang="0">
                  <a:pos x="344" y="64"/>
                </a:cxn>
                <a:cxn ang="0">
                  <a:pos x="478" y="30"/>
                </a:cxn>
                <a:cxn ang="0">
                  <a:pos x="504" y="243"/>
                </a:cxn>
                <a:cxn ang="0">
                  <a:pos x="441" y="322"/>
                </a:cxn>
                <a:cxn ang="0">
                  <a:pos x="344" y="210"/>
                </a:cxn>
                <a:cxn ang="0">
                  <a:pos x="645" y="8"/>
                </a:cxn>
                <a:cxn ang="0">
                  <a:pos x="818" y="341"/>
                </a:cxn>
                <a:cxn ang="0">
                  <a:pos x="890" y="140"/>
                </a:cxn>
                <a:cxn ang="0">
                  <a:pos x="1034" y="280"/>
                </a:cxn>
                <a:cxn ang="0">
                  <a:pos x="1243" y="274"/>
                </a:cxn>
                <a:cxn ang="0">
                  <a:pos x="1162" y="284"/>
                </a:cxn>
                <a:cxn ang="0">
                  <a:pos x="1228" y="70"/>
                </a:cxn>
                <a:cxn ang="0">
                  <a:pos x="1091" y="8"/>
                </a:cxn>
                <a:cxn ang="0">
                  <a:pos x="1269" y="160"/>
                </a:cxn>
                <a:cxn ang="0">
                  <a:pos x="1382" y="341"/>
                </a:cxn>
                <a:cxn ang="0">
                  <a:pos x="1454" y="140"/>
                </a:cxn>
                <a:cxn ang="0">
                  <a:pos x="1598" y="280"/>
                </a:cxn>
                <a:cxn ang="0">
                  <a:pos x="1727" y="8"/>
                </a:cxn>
                <a:cxn ang="0">
                  <a:pos x="1828" y="341"/>
                </a:cxn>
                <a:cxn ang="0">
                  <a:pos x="2030" y="325"/>
                </a:cxn>
                <a:cxn ang="0">
                  <a:pos x="1980" y="367"/>
                </a:cxn>
                <a:cxn ang="0">
                  <a:pos x="2153" y="8"/>
                </a:cxn>
                <a:cxn ang="0">
                  <a:pos x="2418" y="236"/>
                </a:cxn>
                <a:cxn ang="0">
                  <a:pos x="2341" y="114"/>
                </a:cxn>
                <a:cxn ang="0">
                  <a:pos x="2698" y="212"/>
                </a:cxn>
                <a:cxn ang="0">
                  <a:pos x="2808" y="341"/>
                </a:cxn>
                <a:cxn ang="0">
                  <a:pos x="2524" y="341"/>
                </a:cxn>
                <a:cxn ang="0">
                  <a:pos x="2941" y="292"/>
                </a:cxn>
                <a:cxn ang="0">
                  <a:pos x="2924" y="197"/>
                </a:cxn>
                <a:cxn ang="0">
                  <a:pos x="3026" y="43"/>
                </a:cxn>
                <a:cxn ang="0">
                  <a:pos x="2905" y="65"/>
                </a:cxn>
                <a:cxn ang="0">
                  <a:pos x="3058" y="246"/>
                </a:cxn>
                <a:cxn ang="0">
                  <a:pos x="3331" y="341"/>
                </a:cxn>
                <a:cxn ang="0">
                  <a:pos x="3350" y="8"/>
                </a:cxn>
                <a:cxn ang="0">
                  <a:pos x="3672" y="8"/>
                </a:cxn>
                <a:cxn ang="0">
                  <a:pos x="3659" y="198"/>
                </a:cxn>
                <a:cxn ang="0">
                  <a:pos x="3459" y="341"/>
                </a:cxn>
                <a:cxn ang="0">
                  <a:pos x="3880" y="71"/>
                </a:cxn>
                <a:cxn ang="0">
                  <a:pos x="3732" y="8"/>
                </a:cxn>
                <a:cxn ang="0">
                  <a:pos x="3921" y="183"/>
                </a:cxn>
                <a:cxn ang="0">
                  <a:pos x="3979" y="341"/>
                </a:cxn>
                <a:cxn ang="0">
                  <a:pos x="3866" y="212"/>
                </a:cxn>
                <a:cxn ang="0">
                  <a:pos x="4103" y="284"/>
                </a:cxn>
                <a:cxn ang="0">
                  <a:pos x="4139" y="192"/>
                </a:cxn>
                <a:cxn ang="0">
                  <a:pos x="4173" y="134"/>
                </a:cxn>
                <a:cxn ang="0">
                  <a:pos x="4103" y="142"/>
                </a:cxn>
                <a:cxn ang="0">
                  <a:pos x="4247" y="46"/>
                </a:cxn>
                <a:cxn ang="0">
                  <a:pos x="4162" y="341"/>
                </a:cxn>
                <a:cxn ang="0">
                  <a:pos x="4395" y="341"/>
                </a:cxn>
                <a:cxn ang="0">
                  <a:pos x="4637" y="222"/>
                </a:cxn>
                <a:cxn ang="0">
                  <a:pos x="4528" y="127"/>
                </a:cxn>
                <a:cxn ang="0">
                  <a:pos x="4929" y="262"/>
                </a:cxn>
                <a:cxn ang="0">
                  <a:pos x="4842" y="280"/>
                </a:cxn>
                <a:cxn ang="0">
                  <a:pos x="5027" y="174"/>
                </a:cxn>
                <a:cxn ang="0">
                  <a:pos x="5078" y="341"/>
                </a:cxn>
                <a:cxn ang="0">
                  <a:pos x="5150" y="140"/>
                </a:cxn>
                <a:cxn ang="0">
                  <a:pos x="5294" y="280"/>
                </a:cxn>
                <a:cxn ang="0">
                  <a:pos x="5329" y="69"/>
                </a:cxn>
                <a:cxn ang="0">
                  <a:pos x="5481" y="341"/>
                </a:cxn>
                <a:cxn ang="0">
                  <a:pos x="5571" y="269"/>
                </a:cxn>
              </a:cxnLst>
              <a:rect l="0" t="0" r="r" b="b"/>
              <a:pathLst>
                <a:path w="5644" h="419">
                  <a:moveTo>
                    <a:pt x="0" y="341"/>
                  </a:moveTo>
                  <a:lnTo>
                    <a:pt x="0" y="8"/>
                  </a:lnTo>
                  <a:lnTo>
                    <a:pt x="213" y="8"/>
                  </a:lnTo>
                  <a:lnTo>
                    <a:pt x="213" y="69"/>
                  </a:lnTo>
                  <a:lnTo>
                    <a:pt x="72" y="69"/>
                  </a:lnTo>
                  <a:lnTo>
                    <a:pt x="72" y="140"/>
                  </a:lnTo>
                  <a:lnTo>
                    <a:pt x="200" y="140"/>
                  </a:lnTo>
                  <a:lnTo>
                    <a:pt x="200" y="198"/>
                  </a:lnTo>
                  <a:lnTo>
                    <a:pt x="72" y="198"/>
                  </a:lnTo>
                  <a:lnTo>
                    <a:pt x="72" y="280"/>
                  </a:lnTo>
                  <a:lnTo>
                    <a:pt x="216" y="280"/>
                  </a:lnTo>
                  <a:lnTo>
                    <a:pt x="216" y="341"/>
                  </a:lnTo>
                  <a:lnTo>
                    <a:pt x="0" y="341"/>
                  </a:lnTo>
                  <a:close/>
                  <a:moveTo>
                    <a:pt x="344" y="156"/>
                  </a:moveTo>
                  <a:lnTo>
                    <a:pt x="383" y="156"/>
                  </a:lnTo>
                  <a:cubicBezTo>
                    <a:pt x="405" y="156"/>
                    <a:pt x="420" y="151"/>
                    <a:pt x="428" y="142"/>
                  </a:cubicBezTo>
                  <a:cubicBezTo>
                    <a:pt x="435" y="134"/>
                    <a:pt x="438" y="123"/>
                    <a:pt x="438" y="109"/>
                  </a:cubicBezTo>
                  <a:cubicBezTo>
                    <a:pt x="438" y="92"/>
                    <a:pt x="433" y="79"/>
                    <a:pt x="421" y="71"/>
                  </a:cubicBezTo>
                  <a:cubicBezTo>
                    <a:pt x="414" y="67"/>
                    <a:pt x="402" y="64"/>
                    <a:pt x="385" y="64"/>
                  </a:cubicBezTo>
                  <a:lnTo>
                    <a:pt x="344" y="64"/>
                  </a:lnTo>
                  <a:lnTo>
                    <a:pt x="344" y="156"/>
                  </a:lnTo>
                  <a:close/>
                  <a:moveTo>
                    <a:pt x="273" y="341"/>
                  </a:moveTo>
                  <a:lnTo>
                    <a:pt x="273" y="8"/>
                  </a:lnTo>
                  <a:lnTo>
                    <a:pt x="401" y="8"/>
                  </a:lnTo>
                  <a:cubicBezTo>
                    <a:pt x="434" y="8"/>
                    <a:pt x="460" y="15"/>
                    <a:pt x="478" y="30"/>
                  </a:cubicBezTo>
                  <a:cubicBezTo>
                    <a:pt x="500" y="46"/>
                    <a:pt x="510" y="70"/>
                    <a:pt x="510" y="101"/>
                  </a:cubicBezTo>
                  <a:cubicBezTo>
                    <a:pt x="510" y="126"/>
                    <a:pt x="503" y="147"/>
                    <a:pt x="488" y="164"/>
                  </a:cubicBezTo>
                  <a:cubicBezTo>
                    <a:pt x="481" y="172"/>
                    <a:pt x="473" y="178"/>
                    <a:pt x="462" y="183"/>
                  </a:cubicBezTo>
                  <a:cubicBezTo>
                    <a:pt x="476" y="187"/>
                    <a:pt x="486" y="196"/>
                    <a:pt x="494" y="209"/>
                  </a:cubicBezTo>
                  <a:cubicBezTo>
                    <a:pt x="498" y="216"/>
                    <a:pt x="502" y="228"/>
                    <a:pt x="504" y="243"/>
                  </a:cubicBezTo>
                  <a:cubicBezTo>
                    <a:pt x="505" y="249"/>
                    <a:pt x="507" y="265"/>
                    <a:pt x="508" y="293"/>
                  </a:cubicBezTo>
                  <a:cubicBezTo>
                    <a:pt x="510" y="311"/>
                    <a:pt x="512" y="322"/>
                    <a:pt x="514" y="328"/>
                  </a:cubicBezTo>
                  <a:cubicBezTo>
                    <a:pt x="515" y="332"/>
                    <a:pt x="517" y="336"/>
                    <a:pt x="520" y="341"/>
                  </a:cubicBezTo>
                  <a:lnTo>
                    <a:pt x="446" y="341"/>
                  </a:lnTo>
                  <a:cubicBezTo>
                    <a:pt x="444" y="335"/>
                    <a:pt x="442" y="329"/>
                    <a:pt x="441" y="322"/>
                  </a:cubicBezTo>
                  <a:cubicBezTo>
                    <a:pt x="441" y="318"/>
                    <a:pt x="440" y="303"/>
                    <a:pt x="438" y="279"/>
                  </a:cubicBezTo>
                  <a:cubicBezTo>
                    <a:pt x="436" y="256"/>
                    <a:pt x="433" y="240"/>
                    <a:pt x="429" y="233"/>
                  </a:cubicBezTo>
                  <a:cubicBezTo>
                    <a:pt x="424" y="222"/>
                    <a:pt x="417" y="215"/>
                    <a:pt x="407" y="212"/>
                  </a:cubicBezTo>
                  <a:cubicBezTo>
                    <a:pt x="402" y="211"/>
                    <a:pt x="394" y="210"/>
                    <a:pt x="385" y="210"/>
                  </a:cubicBezTo>
                  <a:lnTo>
                    <a:pt x="344" y="210"/>
                  </a:lnTo>
                  <a:lnTo>
                    <a:pt x="344" y="341"/>
                  </a:lnTo>
                  <a:lnTo>
                    <a:pt x="273" y="341"/>
                  </a:lnTo>
                  <a:close/>
                  <a:moveTo>
                    <a:pt x="573" y="341"/>
                  </a:moveTo>
                  <a:lnTo>
                    <a:pt x="573" y="8"/>
                  </a:lnTo>
                  <a:lnTo>
                    <a:pt x="645" y="8"/>
                  </a:lnTo>
                  <a:lnTo>
                    <a:pt x="645" y="279"/>
                  </a:lnTo>
                  <a:lnTo>
                    <a:pt x="775" y="279"/>
                  </a:lnTo>
                  <a:lnTo>
                    <a:pt x="775" y="341"/>
                  </a:lnTo>
                  <a:lnTo>
                    <a:pt x="573" y="341"/>
                  </a:lnTo>
                  <a:close/>
                  <a:moveTo>
                    <a:pt x="818" y="341"/>
                  </a:moveTo>
                  <a:lnTo>
                    <a:pt x="818" y="8"/>
                  </a:lnTo>
                  <a:lnTo>
                    <a:pt x="1031" y="8"/>
                  </a:lnTo>
                  <a:lnTo>
                    <a:pt x="1031" y="69"/>
                  </a:lnTo>
                  <a:lnTo>
                    <a:pt x="890" y="69"/>
                  </a:lnTo>
                  <a:lnTo>
                    <a:pt x="890" y="140"/>
                  </a:lnTo>
                  <a:lnTo>
                    <a:pt x="1018" y="140"/>
                  </a:lnTo>
                  <a:lnTo>
                    <a:pt x="1018" y="198"/>
                  </a:lnTo>
                  <a:lnTo>
                    <a:pt x="890" y="198"/>
                  </a:lnTo>
                  <a:lnTo>
                    <a:pt x="890" y="280"/>
                  </a:lnTo>
                  <a:lnTo>
                    <a:pt x="1034" y="280"/>
                  </a:lnTo>
                  <a:lnTo>
                    <a:pt x="1034" y="341"/>
                  </a:lnTo>
                  <a:lnTo>
                    <a:pt x="818" y="341"/>
                  </a:lnTo>
                  <a:close/>
                  <a:moveTo>
                    <a:pt x="1162" y="284"/>
                  </a:moveTo>
                  <a:lnTo>
                    <a:pt x="1201" y="284"/>
                  </a:lnTo>
                  <a:cubicBezTo>
                    <a:pt x="1221" y="284"/>
                    <a:pt x="1235" y="280"/>
                    <a:pt x="1243" y="274"/>
                  </a:cubicBezTo>
                  <a:cubicBezTo>
                    <a:pt x="1253" y="265"/>
                    <a:pt x="1259" y="253"/>
                    <a:pt x="1259" y="238"/>
                  </a:cubicBezTo>
                  <a:cubicBezTo>
                    <a:pt x="1259" y="219"/>
                    <a:pt x="1252" y="206"/>
                    <a:pt x="1238" y="199"/>
                  </a:cubicBezTo>
                  <a:cubicBezTo>
                    <a:pt x="1230" y="194"/>
                    <a:pt x="1216" y="192"/>
                    <a:pt x="1198" y="192"/>
                  </a:cubicBezTo>
                  <a:lnTo>
                    <a:pt x="1162" y="192"/>
                  </a:lnTo>
                  <a:lnTo>
                    <a:pt x="1162" y="284"/>
                  </a:lnTo>
                  <a:close/>
                  <a:moveTo>
                    <a:pt x="1162" y="142"/>
                  </a:moveTo>
                  <a:lnTo>
                    <a:pt x="1194" y="142"/>
                  </a:lnTo>
                  <a:cubicBezTo>
                    <a:pt x="1212" y="142"/>
                    <a:pt x="1224" y="140"/>
                    <a:pt x="1232" y="134"/>
                  </a:cubicBezTo>
                  <a:cubicBezTo>
                    <a:pt x="1242" y="127"/>
                    <a:pt x="1247" y="116"/>
                    <a:pt x="1247" y="102"/>
                  </a:cubicBezTo>
                  <a:cubicBezTo>
                    <a:pt x="1247" y="87"/>
                    <a:pt x="1241" y="76"/>
                    <a:pt x="1228" y="70"/>
                  </a:cubicBezTo>
                  <a:cubicBezTo>
                    <a:pt x="1222" y="66"/>
                    <a:pt x="1210" y="64"/>
                    <a:pt x="1194" y="64"/>
                  </a:cubicBezTo>
                  <a:lnTo>
                    <a:pt x="1162" y="64"/>
                  </a:lnTo>
                  <a:lnTo>
                    <a:pt x="1162" y="142"/>
                  </a:lnTo>
                  <a:close/>
                  <a:moveTo>
                    <a:pt x="1091" y="341"/>
                  </a:moveTo>
                  <a:lnTo>
                    <a:pt x="1091" y="8"/>
                  </a:lnTo>
                  <a:lnTo>
                    <a:pt x="1209" y="8"/>
                  </a:lnTo>
                  <a:cubicBezTo>
                    <a:pt x="1233" y="8"/>
                    <a:pt x="1251" y="10"/>
                    <a:pt x="1264" y="14"/>
                  </a:cubicBezTo>
                  <a:cubicBezTo>
                    <a:pt x="1283" y="21"/>
                    <a:pt x="1296" y="31"/>
                    <a:pt x="1305" y="46"/>
                  </a:cubicBezTo>
                  <a:cubicBezTo>
                    <a:pt x="1313" y="59"/>
                    <a:pt x="1317" y="73"/>
                    <a:pt x="1317" y="89"/>
                  </a:cubicBezTo>
                  <a:cubicBezTo>
                    <a:pt x="1317" y="122"/>
                    <a:pt x="1301" y="145"/>
                    <a:pt x="1269" y="160"/>
                  </a:cubicBezTo>
                  <a:cubicBezTo>
                    <a:pt x="1310" y="174"/>
                    <a:pt x="1330" y="201"/>
                    <a:pt x="1330" y="243"/>
                  </a:cubicBezTo>
                  <a:cubicBezTo>
                    <a:pt x="1330" y="279"/>
                    <a:pt x="1317" y="306"/>
                    <a:pt x="1289" y="324"/>
                  </a:cubicBezTo>
                  <a:cubicBezTo>
                    <a:pt x="1272" y="335"/>
                    <a:pt x="1249" y="341"/>
                    <a:pt x="1221" y="341"/>
                  </a:cubicBezTo>
                  <a:lnTo>
                    <a:pt x="1091" y="341"/>
                  </a:lnTo>
                  <a:close/>
                  <a:moveTo>
                    <a:pt x="1382" y="341"/>
                  </a:moveTo>
                  <a:lnTo>
                    <a:pt x="1382" y="8"/>
                  </a:lnTo>
                  <a:lnTo>
                    <a:pt x="1595" y="8"/>
                  </a:lnTo>
                  <a:lnTo>
                    <a:pt x="1595" y="69"/>
                  </a:lnTo>
                  <a:lnTo>
                    <a:pt x="1454" y="69"/>
                  </a:lnTo>
                  <a:lnTo>
                    <a:pt x="1454" y="140"/>
                  </a:lnTo>
                  <a:lnTo>
                    <a:pt x="1583" y="140"/>
                  </a:lnTo>
                  <a:lnTo>
                    <a:pt x="1583" y="198"/>
                  </a:lnTo>
                  <a:lnTo>
                    <a:pt x="1454" y="198"/>
                  </a:lnTo>
                  <a:lnTo>
                    <a:pt x="1454" y="280"/>
                  </a:lnTo>
                  <a:lnTo>
                    <a:pt x="1598" y="280"/>
                  </a:lnTo>
                  <a:lnTo>
                    <a:pt x="1598" y="341"/>
                  </a:lnTo>
                  <a:lnTo>
                    <a:pt x="1382" y="341"/>
                  </a:lnTo>
                  <a:close/>
                  <a:moveTo>
                    <a:pt x="1655" y="341"/>
                  </a:moveTo>
                  <a:lnTo>
                    <a:pt x="1655" y="8"/>
                  </a:lnTo>
                  <a:lnTo>
                    <a:pt x="1727" y="8"/>
                  </a:lnTo>
                  <a:lnTo>
                    <a:pt x="1831" y="222"/>
                  </a:lnTo>
                  <a:lnTo>
                    <a:pt x="1831" y="8"/>
                  </a:lnTo>
                  <a:lnTo>
                    <a:pt x="1900" y="8"/>
                  </a:lnTo>
                  <a:lnTo>
                    <a:pt x="1900" y="341"/>
                  </a:lnTo>
                  <a:lnTo>
                    <a:pt x="1828" y="341"/>
                  </a:lnTo>
                  <a:lnTo>
                    <a:pt x="1723" y="127"/>
                  </a:lnTo>
                  <a:lnTo>
                    <a:pt x="1723" y="341"/>
                  </a:lnTo>
                  <a:lnTo>
                    <a:pt x="1655" y="341"/>
                  </a:lnTo>
                  <a:close/>
                  <a:moveTo>
                    <a:pt x="2030" y="269"/>
                  </a:moveTo>
                  <a:lnTo>
                    <a:pt x="2030" y="325"/>
                  </a:lnTo>
                  <a:cubicBezTo>
                    <a:pt x="2030" y="347"/>
                    <a:pt x="2027" y="364"/>
                    <a:pt x="2021" y="377"/>
                  </a:cubicBezTo>
                  <a:cubicBezTo>
                    <a:pt x="2016" y="388"/>
                    <a:pt x="2006" y="398"/>
                    <a:pt x="1992" y="407"/>
                  </a:cubicBezTo>
                  <a:cubicBezTo>
                    <a:pt x="1982" y="413"/>
                    <a:pt x="1970" y="417"/>
                    <a:pt x="1957" y="419"/>
                  </a:cubicBezTo>
                  <a:lnTo>
                    <a:pt x="1957" y="384"/>
                  </a:lnTo>
                  <a:cubicBezTo>
                    <a:pt x="1967" y="381"/>
                    <a:pt x="1975" y="376"/>
                    <a:pt x="1980" y="367"/>
                  </a:cubicBezTo>
                  <a:cubicBezTo>
                    <a:pt x="1985" y="360"/>
                    <a:pt x="1988" y="351"/>
                    <a:pt x="1988" y="341"/>
                  </a:cubicBezTo>
                  <a:lnTo>
                    <a:pt x="1957" y="341"/>
                  </a:lnTo>
                  <a:lnTo>
                    <a:pt x="1957" y="269"/>
                  </a:lnTo>
                  <a:lnTo>
                    <a:pt x="2030" y="269"/>
                  </a:lnTo>
                  <a:close/>
                  <a:moveTo>
                    <a:pt x="2153" y="8"/>
                  </a:moveTo>
                  <a:lnTo>
                    <a:pt x="2225" y="8"/>
                  </a:lnTo>
                  <a:lnTo>
                    <a:pt x="2265" y="236"/>
                  </a:lnTo>
                  <a:lnTo>
                    <a:pt x="2308" y="8"/>
                  </a:lnTo>
                  <a:lnTo>
                    <a:pt x="2376" y="8"/>
                  </a:lnTo>
                  <a:lnTo>
                    <a:pt x="2418" y="236"/>
                  </a:lnTo>
                  <a:lnTo>
                    <a:pt x="2459" y="8"/>
                  </a:lnTo>
                  <a:lnTo>
                    <a:pt x="2530" y="8"/>
                  </a:lnTo>
                  <a:lnTo>
                    <a:pt x="2455" y="341"/>
                  </a:lnTo>
                  <a:lnTo>
                    <a:pt x="2383" y="341"/>
                  </a:lnTo>
                  <a:lnTo>
                    <a:pt x="2341" y="114"/>
                  </a:lnTo>
                  <a:lnTo>
                    <a:pt x="2300" y="341"/>
                  </a:lnTo>
                  <a:lnTo>
                    <a:pt x="2228" y="341"/>
                  </a:lnTo>
                  <a:lnTo>
                    <a:pt x="2153" y="8"/>
                  </a:lnTo>
                  <a:close/>
                  <a:moveTo>
                    <a:pt x="2634" y="212"/>
                  </a:moveTo>
                  <a:lnTo>
                    <a:pt x="2698" y="212"/>
                  </a:lnTo>
                  <a:lnTo>
                    <a:pt x="2666" y="97"/>
                  </a:lnTo>
                  <a:lnTo>
                    <a:pt x="2634" y="212"/>
                  </a:lnTo>
                  <a:close/>
                  <a:moveTo>
                    <a:pt x="2630" y="8"/>
                  </a:moveTo>
                  <a:lnTo>
                    <a:pt x="2703" y="8"/>
                  </a:lnTo>
                  <a:lnTo>
                    <a:pt x="2808" y="341"/>
                  </a:lnTo>
                  <a:lnTo>
                    <a:pt x="2734" y="341"/>
                  </a:lnTo>
                  <a:lnTo>
                    <a:pt x="2713" y="266"/>
                  </a:lnTo>
                  <a:lnTo>
                    <a:pt x="2618" y="266"/>
                  </a:lnTo>
                  <a:lnTo>
                    <a:pt x="2597" y="341"/>
                  </a:lnTo>
                  <a:lnTo>
                    <a:pt x="2524" y="341"/>
                  </a:lnTo>
                  <a:lnTo>
                    <a:pt x="2630" y="8"/>
                  </a:lnTo>
                  <a:close/>
                  <a:moveTo>
                    <a:pt x="2824" y="243"/>
                  </a:moveTo>
                  <a:lnTo>
                    <a:pt x="2896" y="243"/>
                  </a:lnTo>
                  <a:cubicBezTo>
                    <a:pt x="2898" y="256"/>
                    <a:pt x="2901" y="266"/>
                    <a:pt x="2905" y="272"/>
                  </a:cubicBezTo>
                  <a:cubicBezTo>
                    <a:pt x="2913" y="285"/>
                    <a:pt x="2925" y="292"/>
                    <a:pt x="2941" y="292"/>
                  </a:cubicBezTo>
                  <a:cubicBezTo>
                    <a:pt x="2956" y="292"/>
                    <a:pt x="2967" y="287"/>
                    <a:pt x="2974" y="279"/>
                  </a:cubicBezTo>
                  <a:cubicBezTo>
                    <a:pt x="2981" y="271"/>
                    <a:pt x="2985" y="262"/>
                    <a:pt x="2985" y="250"/>
                  </a:cubicBezTo>
                  <a:cubicBezTo>
                    <a:pt x="2985" y="238"/>
                    <a:pt x="2979" y="227"/>
                    <a:pt x="2968" y="218"/>
                  </a:cubicBezTo>
                  <a:cubicBezTo>
                    <a:pt x="2963" y="213"/>
                    <a:pt x="2956" y="210"/>
                    <a:pt x="2948" y="206"/>
                  </a:cubicBezTo>
                  <a:cubicBezTo>
                    <a:pt x="2946" y="205"/>
                    <a:pt x="2938" y="202"/>
                    <a:pt x="2924" y="197"/>
                  </a:cubicBezTo>
                  <a:cubicBezTo>
                    <a:pt x="2897" y="188"/>
                    <a:pt x="2877" y="178"/>
                    <a:pt x="2865" y="168"/>
                  </a:cubicBezTo>
                  <a:cubicBezTo>
                    <a:pt x="2840" y="149"/>
                    <a:pt x="2828" y="124"/>
                    <a:pt x="2828" y="93"/>
                  </a:cubicBezTo>
                  <a:cubicBezTo>
                    <a:pt x="2828" y="66"/>
                    <a:pt x="2837" y="45"/>
                    <a:pt x="2854" y="28"/>
                  </a:cubicBezTo>
                  <a:cubicBezTo>
                    <a:pt x="2872" y="9"/>
                    <a:pt x="2899" y="0"/>
                    <a:pt x="2932" y="0"/>
                  </a:cubicBezTo>
                  <a:cubicBezTo>
                    <a:pt x="2974" y="0"/>
                    <a:pt x="3005" y="14"/>
                    <a:pt x="3026" y="43"/>
                  </a:cubicBezTo>
                  <a:cubicBezTo>
                    <a:pt x="3035" y="56"/>
                    <a:pt x="3042" y="74"/>
                    <a:pt x="3045" y="95"/>
                  </a:cubicBezTo>
                  <a:lnTo>
                    <a:pt x="2975" y="95"/>
                  </a:lnTo>
                  <a:cubicBezTo>
                    <a:pt x="2973" y="83"/>
                    <a:pt x="2969" y="73"/>
                    <a:pt x="2963" y="67"/>
                  </a:cubicBezTo>
                  <a:cubicBezTo>
                    <a:pt x="2955" y="60"/>
                    <a:pt x="2945" y="57"/>
                    <a:pt x="2931" y="57"/>
                  </a:cubicBezTo>
                  <a:cubicBezTo>
                    <a:pt x="2920" y="57"/>
                    <a:pt x="2911" y="60"/>
                    <a:pt x="2905" y="65"/>
                  </a:cubicBezTo>
                  <a:cubicBezTo>
                    <a:pt x="2898" y="71"/>
                    <a:pt x="2894" y="80"/>
                    <a:pt x="2894" y="91"/>
                  </a:cubicBezTo>
                  <a:cubicBezTo>
                    <a:pt x="2894" y="103"/>
                    <a:pt x="2900" y="113"/>
                    <a:pt x="2911" y="121"/>
                  </a:cubicBezTo>
                  <a:cubicBezTo>
                    <a:pt x="2919" y="127"/>
                    <a:pt x="2935" y="134"/>
                    <a:pt x="2959" y="142"/>
                  </a:cubicBezTo>
                  <a:cubicBezTo>
                    <a:pt x="2987" y="151"/>
                    <a:pt x="3009" y="161"/>
                    <a:pt x="3024" y="174"/>
                  </a:cubicBezTo>
                  <a:cubicBezTo>
                    <a:pt x="3047" y="191"/>
                    <a:pt x="3058" y="215"/>
                    <a:pt x="3058" y="246"/>
                  </a:cubicBezTo>
                  <a:cubicBezTo>
                    <a:pt x="3058" y="276"/>
                    <a:pt x="3048" y="301"/>
                    <a:pt x="3027" y="319"/>
                  </a:cubicBezTo>
                  <a:cubicBezTo>
                    <a:pt x="3005" y="339"/>
                    <a:pt x="2976" y="349"/>
                    <a:pt x="2940" y="349"/>
                  </a:cubicBezTo>
                  <a:cubicBezTo>
                    <a:pt x="2897" y="349"/>
                    <a:pt x="2865" y="333"/>
                    <a:pt x="2844" y="300"/>
                  </a:cubicBezTo>
                  <a:cubicBezTo>
                    <a:pt x="2833" y="284"/>
                    <a:pt x="2826" y="265"/>
                    <a:pt x="2824" y="243"/>
                  </a:cubicBezTo>
                  <a:close/>
                  <a:moveTo>
                    <a:pt x="3331" y="341"/>
                  </a:moveTo>
                  <a:lnTo>
                    <a:pt x="3251" y="341"/>
                  </a:lnTo>
                  <a:lnTo>
                    <a:pt x="3160" y="8"/>
                  </a:lnTo>
                  <a:lnTo>
                    <a:pt x="3235" y="8"/>
                  </a:lnTo>
                  <a:lnTo>
                    <a:pt x="3293" y="248"/>
                  </a:lnTo>
                  <a:lnTo>
                    <a:pt x="3350" y="8"/>
                  </a:lnTo>
                  <a:lnTo>
                    <a:pt x="3423" y="8"/>
                  </a:lnTo>
                  <a:lnTo>
                    <a:pt x="3331" y="341"/>
                  </a:lnTo>
                  <a:close/>
                  <a:moveTo>
                    <a:pt x="3459" y="341"/>
                  </a:moveTo>
                  <a:lnTo>
                    <a:pt x="3459" y="8"/>
                  </a:lnTo>
                  <a:lnTo>
                    <a:pt x="3672" y="8"/>
                  </a:lnTo>
                  <a:lnTo>
                    <a:pt x="3672" y="69"/>
                  </a:lnTo>
                  <a:lnTo>
                    <a:pt x="3530" y="69"/>
                  </a:lnTo>
                  <a:lnTo>
                    <a:pt x="3530" y="140"/>
                  </a:lnTo>
                  <a:lnTo>
                    <a:pt x="3659" y="140"/>
                  </a:lnTo>
                  <a:lnTo>
                    <a:pt x="3659" y="198"/>
                  </a:lnTo>
                  <a:lnTo>
                    <a:pt x="3530" y="198"/>
                  </a:lnTo>
                  <a:lnTo>
                    <a:pt x="3530" y="280"/>
                  </a:lnTo>
                  <a:lnTo>
                    <a:pt x="3675" y="280"/>
                  </a:lnTo>
                  <a:lnTo>
                    <a:pt x="3675" y="341"/>
                  </a:lnTo>
                  <a:lnTo>
                    <a:pt x="3459" y="341"/>
                  </a:lnTo>
                  <a:close/>
                  <a:moveTo>
                    <a:pt x="3803" y="156"/>
                  </a:moveTo>
                  <a:lnTo>
                    <a:pt x="3842" y="156"/>
                  </a:lnTo>
                  <a:cubicBezTo>
                    <a:pt x="3864" y="156"/>
                    <a:pt x="3879" y="151"/>
                    <a:pt x="3887" y="142"/>
                  </a:cubicBezTo>
                  <a:cubicBezTo>
                    <a:pt x="3894" y="134"/>
                    <a:pt x="3897" y="123"/>
                    <a:pt x="3897" y="109"/>
                  </a:cubicBezTo>
                  <a:cubicBezTo>
                    <a:pt x="3897" y="92"/>
                    <a:pt x="3892" y="79"/>
                    <a:pt x="3880" y="71"/>
                  </a:cubicBezTo>
                  <a:cubicBezTo>
                    <a:pt x="3873" y="67"/>
                    <a:pt x="3861" y="64"/>
                    <a:pt x="3844" y="64"/>
                  </a:cubicBezTo>
                  <a:lnTo>
                    <a:pt x="3803" y="64"/>
                  </a:lnTo>
                  <a:lnTo>
                    <a:pt x="3803" y="156"/>
                  </a:lnTo>
                  <a:close/>
                  <a:moveTo>
                    <a:pt x="3732" y="341"/>
                  </a:moveTo>
                  <a:lnTo>
                    <a:pt x="3732" y="8"/>
                  </a:lnTo>
                  <a:lnTo>
                    <a:pt x="3860" y="8"/>
                  </a:lnTo>
                  <a:cubicBezTo>
                    <a:pt x="3893" y="8"/>
                    <a:pt x="3919" y="15"/>
                    <a:pt x="3937" y="30"/>
                  </a:cubicBezTo>
                  <a:cubicBezTo>
                    <a:pt x="3958" y="46"/>
                    <a:pt x="3969" y="70"/>
                    <a:pt x="3969" y="101"/>
                  </a:cubicBezTo>
                  <a:cubicBezTo>
                    <a:pt x="3969" y="126"/>
                    <a:pt x="3962" y="147"/>
                    <a:pt x="3947" y="164"/>
                  </a:cubicBezTo>
                  <a:cubicBezTo>
                    <a:pt x="3940" y="172"/>
                    <a:pt x="3932" y="178"/>
                    <a:pt x="3921" y="183"/>
                  </a:cubicBezTo>
                  <a:cubicBezTo>
                    <a:pt x="3935" y="187"/>
                    <a:pt x="3945" y="196"/>
                    <a:pt x="3953" y="209"/>
                  </a:cubicBezTo>
                  <a:cubicBezTo>
                    <a:pt x="3957" y="216"/>
                    <a:pt x="3961" y="228"/>
                    <a:pt x="3963" y="243"/>
                  </a:cubicBezTo>
                  <a:cubicBezTo>
                    <a:pt x="3964" y="249"/>
                    <a:pt x="3966" y="265"/>
                    <a:pt x="3967" y="293"/>
                  </a:cubicBezTo>
                  <a:cubicBezTo>
                    <a:pt x="3969" y="311"/>
                    <a:pt x="3971" y="322"/>
                    <a:pt x="3973" y="328"/>
                  </a:cubicBezTo>
                  <a:cubicBezTo>
                    <a:pt x="3974" y="332"/>
                    <a:pt x="3976" y="336"/>
                    <a:pt x="3979" y="341"/>
                  </a:cubicBezTo>
                  <a:lnTo>
                    <a:pt x="3905" y="341"/>
                  </a:lnTo>
                  <a:cubicBezTo>
                    <a:pt x="3903" y="335"/>
                    <a:pt x="3901" y="329"/>
                    <a:pt x="3900" y="322"/>
                  </a:cubicBezTo>
                  <a:cubicBezTo>
                    <a:pt x="3900" y="318"/>
                    <a:pt x="3899" y="303"/>
                    <a:pt x="3897" y="279"/>
                  </a:cubicBezTo>
                  <a:cubicBezTo>
                    <a:pt x="3895" y="256"/>
                    <a:pt x="3892" y="240"/>
                    <a:pt x="3888" y="233"/>
                  </a:cubicBezTo>
                  <a:cubicBezTo>
                    <a:pt x="3883" y="222"/>
                    <a:pt x="3876" y="215"/>
                    <a:pt x="3866" y="212"/>
                  </a:cubicBezTo>
                  <a:cubicBezTo>
                    <a:pt x="3861" y="211"/>
                    <a:pt x="3853" y="210"/>
                    <a:pt x="3844" y="210"/>
                  </a:cubicBezTo>
                  <a:lnTo>
                    <a:pt x="3803" y="210"/>
                  </a:lnTo>
                  <a:lnTo>
                    <a:pt x="3803" y="341"/>
                  </a:lnTo>
                  <a:lnTo>
                    <a:pt x="3732" y="341"/>
                  </a:lnTo>
                  <a:close/>
                  <a:moveTo>
                    <a:pt x="4103" y="284"/>
                  </a:moveTo>
                  <a:lnTo>
                    <a:pt x="4142" y="284"/>
                  </a:lnTo>
                  <a:cubicBezTo>
                    <a:pt x="4162" y="284"/>
                    <a:pt x="4176" y="280"/>
                    <a:pt x="4184" y="274"/>
                  </a:cubicBezTo>
                  <a:cubicBezTo>
                    <a:pt x="4195" y="265"/>
                    <a:pt x="4200" y="253"/>
                    <a:pt x="4200" y="238"/>
                  </a:cubicBezTo>
                  <a:cubicBezTo>
                    <a:pt x="4200" y="219"/>
                    <a:pt x="4193" y="206"/>
                    <a:pt x="4179" y="199"/>
                  </a:cubicBezTo>
                  <a:cubicBezTo>
                    <a:pt x="4171" y="194"/>
                    <a:pt x="4158" y="192"/>
                    <a:pt x="4139" y="192"/>
                  </a:cubicBezTo>
                  <a:lnTo>
                    <a:pt x="4103" y="192"/>
                  </a:lnTo>
                  <a:lnTo>
                    <a:pt x="4103" y="284"/>
                  </a:lnTo>
                  <a:close/>
                  <a:moveTo>
                    <a:pt x="4103" y="142"/>
                  </a:moveTo>
                  <a:lnTo>
                    <a:pt x="4135" y="142"/>
                  </a:lnTo>
                  <a:cubicBezTo>
                    <a:pt x="4153" y="142"/>
                    <a:pt x="4165" y="140"/>
                    <a:pt x="4173" y="134"/>
                  </a:cubicBezTo>
                  <a:cubicBezTo>
                    <a:pt x="4183" y="127"/>
                    <a:pt x="4188" y="116"/>
                    <a:pt x="4188" y="102"/>
                  </a:cubicBezTo>
                  <a:cubicBezTo>
                    <a:pt x="4188" y="87"/>
                    <a:pt x="4182" y="76"/>
                    <a:pt x="4170" y="70"/>
                  </a:cubicBezTo>
                  <a:cubicBezTo>
                    <a:pt x="4163" y="66"/>
                    <a:pt x="4152" y="64"/>
                    <a:pt x="4135" y="64"/>
                  </a:cubicBezTo>
                  <a:lnTo>
                    <a:pt x="4103" y="64"/>
                  </a:lnTo>
                  <a:lnTo>
                    <a:pt x="4103" y="142"/>
                  </a:lnTo>
                  <a:close/>
                  <a:moveTo>
                    <a:pt x="4032" y="341"/>
                  </a:moveTo>
                  <a:lnTo>
                    <a:pt x="4032" y="8"/>
                  </a:lnTo>
                  <a:lnTo>
                    <a:pt x="4151" y="8"/>
                  </a:lnTo>
                  <a:cubicBezTo>
                    <a:pt x="4174" y="8"/>
                    <a:pt x="4193" y="10"/>
                    <a:pt x="4205" y="14"/>
                  </a:cubicBezTo>
                  <a:cubicBezTo>
                    <a:pt x="4224" y="21"/>
                    <a:pt x="4238" y="31"/>
                    <a:pt x="4247" y="46"/>
                  </a:cubicBezTo>
                  <a:cubicBezTo>
                    <a:pt x="4255" y="59"/>
                    <a:pt x="4259" y="73"/>
                    <a:pt x="4259" y="89"/>
                  </a:cubicBezTo>
                  <a:cubicBezTo>
                    <a:pt x="4259" y="122"/>
                    <a:pt x="4243" y="145"/>
                    <a:pt x="4211" y="160"/>
                  </a:cubicBezTo>
                  <a:cubicBezTo>
                    <a:pt x="4251" y="174"/>
                    <a:pt x="4272" y="201"/>
                    <a:pt x="4272" y="243"/>
                  </a:cubicBezTo>
                  <a:cubicBezTo>
                    <a:pt x="4272" y="279"/>
                    <a:pt x="4258" y="306"/>
                    <a:pt x="4231" y="324"/>
                  </a:cubicBezTo>
                  <a:cubicBezTo>
                    <a:pt x="4214" y="335"/>
                    <a:pt x="4191" y="341"/>
                    <a:pt x="4162" y="341"/>
                  </a:cubicBezTo>
                  <a:lnTo>
                    <a:pt x="4032" y="341"/>
                  </a:lnTo>
                  <a:close/>
                  <a:moveTo>
                    <a:pt x="4323" y="341"/>
                  </a:moveTo>
                  <a:lnTo>
                    <a:pt x="4323" y="8"/>
                  </a:lnTo>
                  <a:lnTo>
                    <a:pt x="4395" y="8"/>
                  </a:lnTo>
                  <a:lnTo>
                    <a:pt x="4395" y="341"/>
                  </a:lnTo>
                  <a:lnTo>
                    <a:pt x="4323" y="341"/>
                  </a:lnTo>
                  <a:close/>
                  <a:moveTo>
                    <a:pt x="4460" y="341"/>
                  </a:moveTo>
                  <a:lnTo>
                    <a:pt x="4460" y="8"/>
                  </a:lnTo>
                  <a:lnTo>
                    <a:pt x="4532" y="8"/>
                  </a:lnTo>
                  <a:lnTo>
                    <a:pt x="4637" y="222"/>
                  </a:lnTo>
                  <a:lnTo>
                    <a:pt x="4637" y="8"/>
                  </a:lnTo>
                  <a:lnTo>
                    <a:pt x="4705" y="8"/>
                  </a:lnTo>
                  <a:lnTo>
                    <a:pt x="4705" y="341"/>
                  </a:lnTo>
                  <a:lnTo>
                    <a:pt x="4634" y="341"/>
                  </a:lnTo>
                  <a:lnTo>
                    <a:pt x="4528" y="127"/>
                  </a:lnTo>
                  <a:lnTo>
                    <a:pt x="4528" y="341"/>
                  </a:lnTo>
                  <a:lnTo>
                    <a:pt x="4460" y="341"/>
                  </a:lnTo>
                  <a:close/>
                  <a:moveTo>
                    <a:pt x="4842" y="280"/>
                  </a:moveTo>
                  <a:lnTo>
                    <a:pt x="4874" y="280"/>
                  </a:lnTo>
                  <a:cubicBezTo>
                    <a:pt x="4899" y="280"/>
                    <a:pt x="4918" y="274"/>
                    <a:pt x="4929" y="262"/>
                  </a:cubicBezTo>
                  <a:cubicBezTo>
                    <a:pt x="4947" y="243"/>
                    <a:pt x="4956" y="213"/>
                    <a:pt x="4956" y="173"/>
                  </a:cubicBezTo>
                  <a:cubicBezTo>
                    <a:pt x="4956" y="139"/>
                    <a:pt x="4948" y="113"/>
                    <a:pt x="4933" y="94"/>
                  </a:cubicBezTo>
                  <a:cubicBezTo>
                    <a:pt x="4920" y="77"/>
                    <a:pt x="4900" y="69"/>
                    <a:pt x="4872" y="69"/>
                  </a:cubicBezTo>
                  <a:lnTo>
                    <a:pt x="4842" y="69"/>
                  </a:lnTo>
                  <a:lnTo>
                    <a:pt x="4842" y="280"/>
                  </a:lnTo>
                  <a:close/>
                  <a:moveTo>
                    <a:pt x="4770" y="341"/>
                  </a:moveTo>
                  <a:lnTo>
                    <a:pt x="4770" y="8"/>
                  </a:lnTo>
                  <a:lnTo>
                    <a:pt x="4873" y="8"/>
                  </a:lnTo>
                  <a:cubicBezTo>
                    <a:pt x="4918" y="8"/>
                    <a:pt x="4954" y="20"/>
                    <a:pt x="4980" y="44"/>
                  </a:cubicBezTo>
                  <a:cubicBezTo>
                    <a:pt x="5011" y="73"/>
                    <a:pt x="5027" y="116"/>
                    <a:pt x="5027" y="174"/>
                  </a:cubicBezTo>
                  <a:cubicBezTo>
                    <a:pt x="5027" y="229"/>
                    <a:pt x="5012" y="272"/>
                    <a:pt x="4982" y="302"/>
                  </a:cubicBezTo>
                  <a:cubicBezTo>
                    <a:pt x="4966" y="319"/>
                    <a:pt x="4947" y="330"/>
                    <a:pt x="4926" y="335"/>
                  </a:cubicBezTo>
                  <a:cubicBezTo>
                    <a:pt x="4911" y="339"/>
                    <a:pt x="4893" y="341"/>
                    <a:pt x="4873" y="341"/>
                  </a:cubicBezTo>
                  <a:lnTo>
                    <a:pt x="4770" y="341"/>
                  </a:lnTo>
                  <a:close/>
                  <a:moveTo>
                    <a:pt x="5078" y="341"/>
                  </a:moveTo>
                  <a:lnTo>
                    <a:pt x="5078" y="8"/>
                  </a:lnTo>
                  <a:lnTo>
                    <a:pt x="5291" y="8"/>
                  </a:lnTo>
                  <a:lnTo>
                    <a:pt x="5291" y="69"/>
                  </a:lnTo>
                  <a:lnTo>
                    <a:pt x="5150" y="69"/>
                  </a:lnTo>
                  <a:lnTo>
                    <a:pt x="5150" y="140"/>
                  </a:lnTo>
                  <a:lnTo>
                    <a:pt x="5278" y="140"/>
                  </a:lnTo>
                  <a:lnTo>
                    <a:pt x="5278" y="198"/>
                  </a:lnTo>
                  <a:lnTo>
                    <a:pt x="5150" y="198"/>
                  </a:lnTo>
                  <a:lnTo>
                    <a:pt x="5150" y="280"/>
                  </a:lnTo>
                  <a:lnTo>
                    <a:pt x="5294" y="280"/>
                  </a:lnTo>
                  <a:lnTo>
                    <a:pt x="5294" y="341"/>
                  </a:lnTo>
                  <a:lnTo>
                    <a:pt x="5078" y="341"/>
                  </a:lnTo>
                  <a:close/>
                  <a:moveTo>
                    <a:pt x="5410" y="341"/>
                  </a:moveTo>
                  <a:lnTo>
                    <a:pt x="5410" y="69"/>
                  </a:lnTo>
                  <a:lnTo>
                    <a:pt x="5329" y="69"/>
                  </a:lnTo>
                  <a:lnTo>
                    <a:pt x="5329" y="8"/>
                  </a:lnTo>
                  <a:lnTo>
                    <a:pt x="5563" y="8"/>
                  </a:lnTo>
                  <a:lnTo>
                    <a:pt x="5563" y="69"/>
                  </a:lnTo>
                  <a:lnTo>
                    <a:pt x="5481" y="69"/>
                  </a:lnTo>
                  <a:lnTo>
                    <a:pt x="5481" y="341"/>
                  </a:lnTo>
                  <a:lnTo>
                    <a:pt x="5410" y="341"/>
                  </a:lnTo>
                  <a:close/>
                  <a:moveTo>
                    <a:pt x="5644" y="269"/>
                  </a:moveTo>
                  <a:lnTo>
                    <a:pt x="5644" y="341"/>
                  </a:lnTo>
                  <a:lnTo>
                    <a:pt x="5571" y="341"/>
                  </a:lnTo>
                  <a:lnTo>
                    <a:pt x="5571" y="269"/>
                  </a:lnTo>
                  <a:lnTo>
                    <a:pt x="5644" y="269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8" name="Freeform 5"/>
            <p:cNvSpPr>
              <a:spLocks noChangeAspect="1" noEditPoints="1"/>
            </p:cNvSpPr>
            <p:nvPr userDrawn="1"/>
          </p:nvSpPr>
          <p:spPr bwMode="auto">
            <a:xfrm>
              <a:off x="321317" y="6153149"/>
              <a:ext cx="760058" cy="371475"/>
            </a:xfrm>
            <a:custGeom>
              <a:avLst/>
              <a:gdLst/>
              <a:ahLst/>
              <a:cxnLst>
                <a:cxn ang="0">
                  <a:pos x="1" y="604"/>
                </a:cxn>
                <a:cxn ang="0">
                  <a:pos x="274" y="604"/>
                </a:cxn>
                <a:cxn ang="0">
                  <a:pos x="274" y="871"/>
                </a:cxn>
                <a:cxn ang="0">
                  <a:pos x="1" y="871"/>
                </a:cxn>
                <a:cxn ang="0">
                  <a:pos x="1" y="604"/>
                </a:cxn>
                <a:cxn ang="0">
                  <a:pos x="650" y="1032"/>
                </a:cxn>
                <a:cxn ang="0">
                  <a:pos x="688" y="1197"/>
                </a:cxn>
                <a:cxn ang="0">
                  <a:pos x="797" y="1237"/>
                </a:cxn>
                <a:cxn ang="0">
                  <a:pos x="875" y="1238"/>
                </a:cxn>
                <a:cxn ang="0">
                  <a:pos x="875" y="1313"/>
                </a:cxn>
                <a:cxn ang="0">
                  <a:pos x="219" y="1313"/>
                </a:cxn>
                <a:cxn ang="0">
                  <a:pos x="219" y="1238"/>
                </a:cxn>
                <a:cxn ang="0">
                  <a:pos x="335" y="1231"/>
                </a:cxn>
                <a:cxn ang="0">
                  <a:pos x="431" y="1144"/>
                </a:cxn>
                <a:cxn ang="0">
                  <a:pos x="442" y="1032"/>
                </a:cxn>
                <a:cxn ang="0">
                  <a:pos x="442" y="63"/>
                </a:cxn>
                <a:cxn ang="0">
                  <a:pos x="180" y="171"/>
                </a:cxn>
                <a:cxn ang="0">
                  <a:pos x="71" y="475"/>
                </a:cxn>
                <a:cxn ang="0">
                  <a:pos x="0" y="463"/>
                </a:cxn>
                <a:cxn ang="0">
                  <a:pos x="13" y="0"/>
                </a:cxn>
                <a:cxn ang="0">
                  <a:pos x="1081" y="0"/>
                </a:cxn>
                <a:cxn ang="0">
                  <a:pos x="1094" y="463"/>
                </a:cxn>
                <a:cxn ang="0">
                  <a:pos x="1023" y="475"/>
                </a:cxn>
                <a:cxn ang="0">
                  <a:pos x="913" y="171"/>
                </a:cxn>
                <a:cxn ang="0">
                  <a:pos x="650" y="63"/>
                </a:cxn>
                <a:cxn ang="0">
                  <a:pos x="650" y="1032"/>
                </a:cxn>
                <a:cxn ang="0">
                  <a:pos x="824" y="604"/>
                </a:cxn>
                <a:cxn ang="0">
                  <a:pos x="1096" y="604"/>
                </a:cxn>
                <a:cxn ang="0">
                  <a:pos x="1096" y="871"/>
                </a:cxn>
                <a:cxn ang="0">
                  <a:pos x="824" y="871"/>
                </a:cxn>
                <a:cxn ang="0">
                  <a:pos x="824" y="604"/>
                </a:cxn>
                <a:cxn ang="0">
                  <a:pos x="1641" y="604"/>
                </a:cxn>
                <a:cxn ang="0">
                  <a:pos x="1914" y="604"/>
                </a:cxn>
                <a:cxn ang="0">
                  <a:pos x="1914" y="871"/>
                </a:cxn>
                <a:cxn ang="0">
                  <a:pos x="1641" y="871"/>
                </a:cxn>
                <a:cxn ang="0">
                  <a:pos x="1641" y="604"/>
                </a:cxn>
                <a:cxn ang="0">
                  <a:pos x="2459" y="604"/>
                </a:cxn>
                <a:cxn ang="0">
                  <a:pos x="2731" y="604"/>
                </a:cxn>
                <a:cxn ang="0">
                  <a:pos x="2731" y="871"/>
                </a:cxn>
                <a:cxn ang="0">
                  <a:pos x="2459" y="871"/>
                </a:cxn>
                <a:cxn ang="0">
                  <a:pos x="2459" y="604"/>
                </a:cxn>
              </a:cxnLst>
              <a:rect l="0" t="0" r="r" b="b"/>
              <a:pathLst>
                <a:path w="2731" h="1313">
                  <a:moveTo>
                    <a:pt x="1" y="604"/>
                  </a:moveTo>
                  <a:lnTo>
                    <a:pt x="274" y="604"/>
                  </a:lnTo>
                  <a:lnTo>
                    <a:pt x="274" y="871"/>
                  </a:lnTo>
                  <a:lnTo>
                    <a:pt x="1" y="871"/>
                  </a:lnTo>
                  <a:lnTo>
                    <a:pt x="1" y="604"/>
                  </a:lnTo>
                  <a:close/>
                  <a:moveTo>
                    <a:pt x="650" y="1032"/>
                  </a:moveTo>
                  <a:cubicBezTo>
                    <a:pt x="650" y="1117"/>
                    <a:pt x="663" y="1171"/>
                    <a:pt x="688" y="1197"/>
                  </a:cubicBezTo>
                  <a:cubicBezTo>
                    <a:pt x="710" y="1218"/>
                    <a:pt x="746" y="1232"/>
                    <a:pt x="797" y="1237"/>
                  </a:cubicBezTo>
                  <a:cubicBezTo>
                    <a:pt x="813" y="1238"/>
                    <a:pt x="838" y="1238"/>
                    <a:pt x="875" y="1238"/>
                  </a:cubicBezTo>
                  <a:lnTo>
                    <a:pt x="875" y="1313"/>
                  </a:lnTo>
                  <a:lnTo>
                    <a:pt x="219" y="1313"/>
                  </a:lnTo>
                  <a:lnTo>
                    <a:pt x="219" y="1238"/>
                  </a:lnTo>
                  <a:cubicBezTo>
                    <a:pt x="271" y="1238"/>
                    <a:pt x="310" y="1236"/>
                    <a:pt x="335" y="1231"/>
                  </a:cubicBezTo>
                  <a:cubicBezTo>
                    <a:pt x="386" y="1221"/>
                    <a:pt x="418" y="1192"/>
                    <a:pt x="431" y="1144"/>
                  </a:cubicBezTo>
                  <a:cubicBezTo>
                    <a:pt x="438" y="1119"/>
                    <a:pt x="442" y="1082"/>
                    <a:pt x="442" y="1032"/>
                  </a:cubicBezTo>
                  <a:lnTo>
                    <a:pt x="442" y="63"/>
                  </a:lnTo>
                  <a:cubicBezTo>
                    <a:pt x="330" y="66"/>
                    <a:pt x="243" y="102"/>
                    <a:pt x="180" y="171"/>
                  </a:cubicBezTo>
                  <a:cubicBezTo>
                    <a:pt x="121" y="238"/>
                    <a:pt x="84" y="339"/>
                    <a:pt x="71" y="475"/>
                  </a:cubicBezTo>
                  <a:lnTo>
                    <a:pt x="0" y="463"/>
                  </a:lnTo>
                  <a:lnTo>
                    <a:pt x="13" y="0"/>
                  </a:lnTo>
                  <a:lnTo>
                    <a:pt x="1081" y="0"/>
                  </a:lnTo>
                  <a:lnTo>
                    <a:pt x="1094" y="463"/>
                  </a:lnTo>
                  <a:lnTo>
                    <a:pt x="1023" y="475"/>
                  </a:lnTo>
                  <a:cubicBezTo>
                    <a:pt x="1010" y="339"/>
                    <a:pt x="973" y="238"/>
                    <a:pt x="913" y="171"/>
                  </a:cubicBezTo>
                  <a:cubicBezTo>
                    <a:pt x="850" y="102"/>
                    <a:pt x="762" y="66"/>
                    <a:pt x="650" y="63"/>
                  </a:cubicBezTo>
                  <a:lnTo>
                    <a:pt x="650" y="1032"/>
                  </a:lnTo>
                  <a:close/>
                  <a:moveTo>
                    <a:pt x="824" y="604"/>
                  </a:moveTo>
                  <a:lnTo>
                    <a:pt x="1096" y="604"/>
                  </a:lnTo>
                  <a:lnTo>
                    <a:pt x="1096" y="871"/>
                  </a:lnTo>
                  <a:lnTo>
                    <a:pt x="824" y="871"/>
                  </a:lnTo>
                  <a:lnTo>
                    <a:pt x="824" y="604"/>
                  </a:lnTo>
                  <a:close/>
                  <a:moveTo>
                    <a:pt x="1641" y="604"/>
                  </a:moveTo>
                  <a:lnTo>
                    <a:pt x="1914" y="604"/>
                  </a:lnTo>
                  <a:lnTo>
                    <a:pt x="1914" y="871"/>
                  </a:lnTo>
                  <a:lnTo>
                    <a:pt x="1641" y="871"/>
                  </a:lnTo>
                  <a:lnTo>
                    <a:pt x="1641" y="604"/>
                  </a:lnTo>
                  <a:close/>
                  <a:moveTo>
                    <a:pt x="2459" y="604"/>
                  </a:moveTo>
                  <a:lnTo>
                    <a:pt x="2731" y="604"/>
                  </a:lnTo>
                  <a:lnTo>
                    <a:pt x="2731" y="871"/>
                  </a:lnTo>
                  <a:lnTo>
                    <a:pt x="2459" y="871"/>
                  </a:lnTo>
                  <a:lnTo>
                    <a:pt x="2459" y="604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135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403225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4590" y="4209155"/>
            <a:ext cx="5848498" cy="4974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563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57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06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80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0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82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 smtClean="0"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1767147-25D8-4825-B3F7-7E47ECC00E28}" type="slidenum">
              <a:rPr lang="de-DE" altLang="hu-HU" smtClean="0"/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de-DE" altLang="hu-HU" smtClean="0"/>
          </a:p>
        </p:txBody>
      </p:sp>
    </p:spTree>
    <p:extLst>
      <p:ext uri="{BB962C8B-B14F-4D97-AF65-F5344CB8AC3E}">
        <p14:creationId xmlns:p14="http://schemas.microsoft.com/office/powerpoint/2010/main" val="2851558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2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52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9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3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5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61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6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02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1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8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89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31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831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3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17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6.xml"/><Relationship Id="rId7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emf"/><Relationship Id="rId5" Type="http://schemas.openxmlformats.org/officeDocument/2006/relationships/tags" Target="../tags/tag8.xml"/><Relationship Id="rId10" Type="http://schemas.openxmlformats.org/officeDocument/2006/relationships/image" Target="../media/image3.emf"/><Relationship Id="rId4" Type="http://schemas.openxmlformats.org/officeDocument/2006/relationships/tags" Target="../tags/tag7.xml"/><Relationship Id="rId9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411589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9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lang="en-US" sz="4800" dirty="0" smtClean="0">
                <a:latin typeface="TeleGrotesk Headline" pitchFamily="2" charset="0"/>
              </a:rPr>
              <a:t>Maximum of 3 lines</a:t>
            </a:r>
            <a:br>
              <a:rPr lang="en-US" sz="4800" dirty="0" smtClean="0">
                <a:latin typeface="TeleGrotesk Headline" pitchFamily="2" charset="0"/>
              </a:rPr>
            </a:br>
            <a:r>
              <a:rPr lang="en-US" sz="4800" dirty="0" smtClean="0">
                <a:latin typeface="TeleGrotesk Headline" pitchFamily="2" charset="0"/>
              </a:rPr>
              <a:t>40 (48) 66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black">
          <a:xfrm>
            <a:off x="360000" y="6678000"/>
            <a:ext cx="3606868" cy="65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824006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5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7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885211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0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82458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3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17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21454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1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9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594423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1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4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01645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1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14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2135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650371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4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526624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52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462381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5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61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006333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7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3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78739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52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08730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54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Quotation/lead-in</a:t>
            </a:r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977603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57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669" y="366765"/>
            <a:ext cx="9504233" cy="5871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7565331" y="6951844"/>
            <a:ext cx="1984735" cy="320455"/>
          </a:xfrm>
        </p:spPr>
        <p:txBody>
          <a:bodyPr/>
          <a:lstStyle>
            <a:lvl1pPr>
              <a:defRPr/>
            </a:lvl1pPr>
          </a:lstStyle>
          <a:p>
            <a:fld id="{15F47461-9E08-48B0-B8F3-475EC6927FBB}" type="datetimeFigureOut">
              <a:rPr lang="hu-HU" smtClean="0"/>
              <a:pPr/>
              <a:t>2019. 05. 10.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2847242" y="6951844"/>
            <a:ext cx="4522253" cy="320455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479233" y="6951844"/>
            <a:ext cx="319446" cy="320455"/>
          </a:xfrm>
        </p:spPr>
        <p:txBody>
          <a:bodyPr/>
          <a:lstStyle>
            <a:lvl1pPr>
              <a:defRPr/>
            </a:lvl1pPr>
          </a:lstStyle>
          <a:p>
            <a:fld id="{481F85F3-2274-4739-8A27-7E3EE4CD86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708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8006018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6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2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6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Grafik 27" descr="TSY_Logo_3c_p.emf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39823" y="6501629"/>
            <a:ext cx="3606868" cy="6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2734722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Grafik 22" descr="TSY_Logo_3c_p.em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80286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3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27232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5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96484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7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075499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2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9032655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72" name="think-cell Folie" r:id="rId29" imgW="360" imgH="360" progId="">
                  <p:embed/>
                </p:oleObj>
              </mc:Choice>
              <mc:Fallback>
                <p:oleObj name="think-cell Folie" r:id="rId29" imgW="360" imgH="360" progId="">
                  <p:embed/>
                  <p:pic>
                    <p:nvPicPr>
                      <p:cNvPr id="0" name="Picture 5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39150" y="6980111"/>
            <a:ext cx="902850" cy="32045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noProof="0" dirty="0" err="1" smtClean="0"/>
              <a:t>dd.mm.yyyy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‹#›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noProof="0" dirty="0" smtClean="0"/>
              <a:t>– Strictly confidential, Confidential, Internal–     Author /Presentation Topic</a:t>
            </a:r>
          </a:p>
        </p:txBody>
      </p:sp>
      <p:pic>
        <p:nvPicPr>
          <p:cNvPr id="22" name="Grafik 21" descr="TSY_Logo_3c_p.em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0000" y="6919200"/>
            <a:ext cx="2873604" cy="52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98" r:id="rId2"/>
    <p:sldLayoutId id="2147483961" r:id="rId3"/>
    <p:sldLayoutId id="2147483711" r:id="rId4"/>
    <p:sldLayoutId id="2147483725" r:id="rId5"/>
    <p:sldLayoutId id="2147483928" r:id="rId6"/>
    <p:sldLayoutId id="2147483926" r:id="rId7"/>
    <p:sldLayoutId id="2147483976" r:id="rId8"/>
    <p:sldLayoutId id="2147483964" r:id="rId9"/>
    <p:sldLayoutId id="2147483965" r:id="rId10"/>
    <p:sldLayoutId id="2147483967" r:id="rId11"/>
    <p:sldLayoutId id="2147483968" r:id="rId12"/>
    <p:sldLayoutId id="2147483972" r:id="rId13"/>
    <p:sldLayoutId id="2147483971" r:id="rId14"/>
    <p:sldLayoutId id="2147483973" r:id="rId15"/>
    <p:sldLayoutId id="2147483716" r:id="rId16"/>
    <p:sldLayoutId id="2147483718" r:id="rId17"/>
    <p:sldLayoutId id="2147483722" r:id="rId18"/>
    <p:sldLayoutId id="2147483723" r:id="rId19"/>
    <p:sldLayoutId id="2147483969" r:id="rId20"/>
    <p:sldLayoutId id="2147483970" r:id="rId21"/>
    <p:sldLayoutId id="2147483930" r:id="rId22"/>
    <p:sldLayoutId id="2147483959" r:id="rId23"/>
    <p:sldLayoutId id="2147483960" r:id="rId24"/>
    <p:sldLayoutId id="2147483977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slideshare.net/gsiemens/designing-and-running-a-moo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41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google.hu/imgres?imgurl=http://www.adchieve.com/wp-content/uploads/Google_art_prog.jpg&amp;imgrefurl=http://www.adchieve.com/new-ad-extension-for-google-adwords-the-callout-extension/&amp;h=720&amp;w=1280&amp;tbnid=ACpaLdu_krYSDM:&amp;zoom=1&amp;docid=KM0lOrh2_NFIUM&amp;ei=ZocVVb_vFYLzUPaYgcAF&amp;tbm=isch&amp;ved=0CEAQMygNMA0" TargetMode="External"/><Relationship Id="rId11" Type="http://schemas.openxmlformats.org/officeDocument/2006/relationships/image" Target="../media/image46.jpeg"/><Relationship Id="rId5" Type="http://schemas.openxmlformats.org/officeDocument/2006/relationships/hyperlink" Target="http://www.wikidata.org/wiki/Q316820?uselang=hu" TargetMode="External"/><Relationship Id="rId10" Type="http://schemas.openxmlformats.org/officeDocument/2006/relationships/image" Target="../media/image45.jpeg"/><Relationship Id="rId4" Type="http://schemas.openxmlformats.org/officeDocument/2006/relationships/hyperlink" Target="http://www.worldcat.org/title/king-stephen-istvan-kiraly-opera-in-four-acts/oclc/870655555&amp;referer=brief_results" TargetMode="External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://ruben.verborgh.org/images/blog/boring.jpg&amp;imgrefurl=http://ruben.verborgh.org/blog/2014/12/31/thank-you-for-your-attention/&amp;docid=zUon4W4fBtyDaM&amp;tbnid=ygYAp2Bf4-JIHM:&amp;w=1280&amp;h=768&amp;bih=667&amp;biw=1366&amp;ved=0ahUKEwj3mKK7td_NAhXENxQKHe7SBCEQMwglKAgwCA&amp;iact=mrc&amp;uact=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hyperlink" Target="https://www.google.hu/url?sa=i&amp;rct=j&amp;q=&amp;esrc=s&amp;source=images&amp;cd=&amp;cad=rja&amp;uact=8&amp;ved=0ahUKEwi1i76i_9jVAhUDGZoKHfKGBIcQjRwIBw&amp;url=https://www.boell.de/en/2017/04/10/report-trenches-debate-around-teaching-gender-studies-hungary&amp;psig=AFQjCNGOctKYva9CaDFpD1PsM0_y2rPsLQ&amp;ust=1502876931805856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6658" y="1512000"/>
            <a:ext cx="9366613" cy="2558661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73597" y="4668595"/>
            <a:ext cx="7207515" cy="1152239"/>
          </a:xfrm>
        </p:spPr>
        <p:txBody>
          <a:bodyPr/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Okos könyvtár – kultúra a digitális világban</a:t>
            </a: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2017. november 20</a:t>
            </a:r>
          </a:p>
          <a:p>
            <a:pPr algn="ctr"/>
            <a:r>
              <a:rPr lang="hu-H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Halis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István Városi Könyvtár . Nagykanizsa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29418" y="914066"/>
            <a:ext cx="86479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technológiai trendektől a személyes inspirációig </a:t>
            </a:r>
            <a:endParaRPr lang="hu-HU" sz="4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lvl="0" algn="ctr"/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– </a:t>
            </a:r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változás keresztútjai</a:t>
            </a:r>
            <a:r>
              <a:rPr lang="hu-HU" sz="4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endParaRPr lang="hu-HU" sz="4400" b="1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artalom hely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12" y="4989875"/>
            <a:ext cx="1234351" cy="190990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94792" y="6851691"/>
            <a:ext cx="3771733" cy="3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ea typeface="Swagger" pitchFamily="2" charset="0"/>
              </a:rPr>
              <a:t>Horváth Zoltánné</a:t>
            </a:r>
          </a:p>
        </p:txBody>
      </p:sp>
    </p:spTree>
    <p:extLst>
      <p:ext uri="{BB962C8B-B14F-4D97-AF65-F5344CB8AC3E}">
        <p14:creationId xmlns:p14="http://schemas.microsoft.com/office/powerpoint/2010/main" val="8345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9999" y="288000"/>
            <a:ext cx="9720626" cy="942286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Tervezzünk dinamikus könyvtári jelenlétet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60000" y="1082431"/>
            <a:ext cx="3286583" cy="5593791"/>
          </a:xfrm>
        </p:spPr>
        <p:txBody>
          <a:bodyPr/>
          <a:lstStyle/>
          <a:p>
            <a:pPr lvl="0"/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irányító, kulturális és szakmai intézményekkel kell együttműködnünk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társadalmi, szakmai közegben kell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könyvtárunkat pozícionálnunk?</a:t>
            </a:r>
          </a:p>
          <a:p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társadalmi és gazdasági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folyamatokat tudunk támogatni?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unikális adottságaink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tevékenységeink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erőforrásaink, és szakembereink vannak?</a:t>
            </a:r>
          </a:p>
          <a:p>
            <a:pPr lvl="0"/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ersenyhelyzetben szembenállás és átfedés helyett kooperáció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10</a:t>
            </a:fld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4120309" y="883710"/>
            <a:ext cx="5785692" cy="61666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(szaklapok, helyi újságok,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rádió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TV adások, programok, akciók, szlogenek, bannerek web oldalakon, stb.)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Konferenciák, rendezvények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más könyvtárak tájékoztatási, hirdetési felületeinek használata;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rendszerekhez csatlakozás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(Intelligens város fejlesztések, </a:t>
            </a:r>
            <a:r>
              <a:rPr lang="hu-HU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kártyák)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kulturális szolgáltató helyeken megjelenés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reklám, hirdetés, kulturális eseményekhez kötött tájékoztatások (pl. színházi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előadás, hangverseny, kiállítás, </a:t>
            </a:r>
            <a:r>
              <a:rPr lang="hu-HU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Iskolások </a:t>
            </a:r>
            <a:r>
              <a:rPr lang="hu-HU" sz="1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mentorálása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vetélkedők, versenyek, könyvtári oktatás, leszakadó tanulók számára külön információhasználati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csoport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foglalkozások és műveltségi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játékok;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</a:t>
            </a:r>
            <a:r>
              <a:rPr lang="hu-HU" sz="1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hu-HU" sz="1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elmélyült </a:t>
            </a:r>
            <a:r>
              <a:rPr lang="hu-HU" sz="1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háló, web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oldalak fejlesztése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karbantartása (honlap, portál létrehozása);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könyvtárak katalógusaiban megjelenés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Europeana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stb.),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szolgáltatásaink népszerűsítése; 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kódhoz csatolt, okos mobilról elérhető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4626" y="208408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könyvtár mint inspiráló intellektuális közösségi tér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4626" y="2119767"/>
            <a:ext cx="9474247" cy="6632348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 könyvtár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kitüntetett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 </a:t>
            </a:r>
          </a:p>
          <a:p>
            <a:pPr marL="719138" lvl="2" indent="-360363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 és felkészülés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információs technológiák alapján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felhasználó-centrikus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modell, értékközvetítés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dinamikus viszony 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társadalmi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környezethez: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esélyegyelőség erősítése, felzárkóztatás, élethosszig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tartó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kapcsolatteremtés, kulturális beállítottság szétsugárzása,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felkészülés források, rendszerek, szolgáltatások, oktatás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1325" lvl="3" indent="-441325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Kutatási és oktatási szakirodalmi központ – tudományszervezési szerep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diszciplína által meghatározott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 és információs stratégia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problémára alapozott, szelektált, analitikus szolgáltatási rendszer, részvétel a kutatásban, „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alapú szolgáltatások, akkreditált tartalmak,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információs rendszer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felépítése visszatükrözi 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 és a szakterület tudományos jellegét, szakmai felépítését.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Tanulási és kulturálódási technológiák </a:t>
            </a:r>
            <a:r>
              <a:rPr lang="hu-HU" alt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innovatív </a:t>
            </a:r>
            <a:r>
              <a:rPr lang="hu-HU" alt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támogatója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övekvő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kompetenciák, inspiráció a folyamatos fejlődésre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4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4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solidFill>
                <a:srgbClr val="E2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11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25" y="1189038"/>
            <a:ext cx="2133600" cy="21431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868576"/>
            <a:ext cx="7352755" cy="9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On-line tanulás, digitális könyvtári kurzusok, tanulás támogatás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313309"/>
            <a:ext cx="9353650" cy="1151519"/>
          </a:xfrm>
          <a:solidFill>
            <a:schemeClr val="bg1"/>
          </a:solidFill>
        </p:spPr>
        <p:txBody>
          <a:bodyPr/>
          <a:lstStyle/>
          <a:p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online tanuláshoz számítógépet internetet és web böngészőt, szoftvereket, videó és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audió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fájlokat, letölthető tananyagokat,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(programozott) elektronikus szoftvereket biztosít a könyvtár, és felkészül a média bővítésére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12</a:t>
            </a:fld>
            <a:endParaRPr lang="en-US" dirty="0"/>
          </a:p>
        </p:txBody>
      </p:sp>
      <p:pic>
        <p:nvPicPr>
          <p:cNvPr id="5" name="Kép 4" descr="Need to have MOOCs from different        parts of the world     (export, not only import)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2454424"/>
            <a:ext cx="4114799" cy="45645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zövegdoboz 5"/>
          <p:cNvSpPr txBox="1"/>
          <p:nvPr/>
        </p:nvSpPr>
        <p:spPr>
          <a:xfrm>
            <a:off x="181814" y="2636311"/>
            <a:ext cx="5110071" cy="42772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Online </a:t>
            </a:r>
            <a:r>
              <a:rPr lang="hu-H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kurzus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weben, amely tradicionális oktatási formák mellett (előadások, olvasmányok, stb.) támogatja az interaktív használói kurzusokat hallgatok, professzorok és egyéb oktatók közreműködésével.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és szabad hozzáférés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média eszközökre épül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fórum, chat, stb.) speciális kommunikációs megoldásokkal, web és portál szolgáltatásokkal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Formák: Online fórum, </a:t>
            </a:r>
            <a:r>
              <a:rPr lang="hu-HU" sz="18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Webcast</a:t>
            </a: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(előre felvett tananyaggal), </a:t>
            </a:r>
            <a:r>
              <a:rPr lang="hu-HU" sz="18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elő előadás, élő kapcsolattal, kérdezési lehetőséggel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91885" y="6560889"/>
            <a:ext cx="5038725" cy="6075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13840" algn="l"/>
              </a:tabLst>
            </a:pPr>
            <a:r>
              <a:rPr lang="hu-HU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http://www.slideshare.net/gsiemens/designing-and-running-a-mooc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4FB63806-232D-46D6-83E0-E63EC8D105A7}" type="datetime1">
              <a:rPr lang="hu-HU" smtClean="0"/>
              <a:pPr fontAlgn="base">
                <a:spcAft>
                  <a:spcPct val="0"/>
                </a:spcAft>
              </a:pPr>
              <a:t>2019. 05. 10.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átum helye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614271" indent="-236258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945032" indent="-189006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323045" indent="-189006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1701058" indent="-189006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079071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457084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2835097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213110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fld id="{588485BF-AD02-4ACD-88E3-A1A2F1BA48AF}" type="datetime1">
              <a:rPr lang="en-US" altLang="hu-HU" smtClean="0">
                <a:solidFill>
                  <a:schemeClr val="tx1"/>
                </a:solidFill>
                <a:latin typeface="Tele-GroteskNor" pitchFamily="2" charset="0"/>
              </a:rPr>
              <a:pPr/>
              <a:t>5/10/2019</a:t>
            </a:fld>
            <a:endParaRPr lang="en-US" altLang="hu-HU" smtClean="0">
              <a:solidFill>
                <a:schemeClr val="tx1"/>
              </a:solidFill>
              <a:latin typeface="Tele-GroteskNor" pitchFamily="2" charset="0"/>
            </a:endParaRP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614271" indent="-236258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945032" indent="-189006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323045" indent="-189006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1701058" indent="-189006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079071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457084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2835097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213110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fld id="{B1C92EFB-BC49-4DEC-B300-70600D4518C5}" type="slidenum">
              <a:rPr lang="en-US" altLang="hu-HU" smtClean="0">
                <a:solidFill>
                  <a:schemeClr val="tx1"/>
                </a:solidFill>
                <a:latin typeface="Tele-GroteskNor" pitchFamily="2" charset="0"/>
              </a:rPr>
              <a:pPr/>
              <a:t>13</a:t>
            </a:fld>
            <a:endParaRPr lang="en-US" altLang="hu-HU" smtClean="0">
              <a:solidFill>
                <a:schemeClr val="tx1"/>
              </a:solidFill>
              <a:latin typeface="Tele-GroteskNor" pitchFamily="2" charset="0"/>
            </a:endParaRPr>
          </a:p>
        </p:txBody>
      </p:sp>
      <p:pic>
        <p:nvPicPr>
          <p:cNvPr id="11269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10620"/>
          <a:stretch/>
        </p:blipFill>
        <p:spPr bwMode="auto">
          <a:xfrm>
            <a:off x="-140517" y="472926"/>
            <a:ext cx="9208180" cy="72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1118961" y="567432"/>
            <a:ext cx="1992326" cy="623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-435814" y="661938"/>
            <a:ext cx="1212011" cy="6048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-62765" y="567432"/>
            <a:ext cx="1212011" cy="6048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6630" y="83645"/>
            <a:ext cx="8173886" cy="967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2646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TECHNOLÓGIAI PLATFORMON?</a:t>
            </a:r>
          </a:p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65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eszközpark – integráció és globális adathálózati együttműködés (OCLC példa)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07" y="1189038"/>
            <a:ext cx="2433214" cy="14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558013" y="6204526"/>
            <a:ext cx="1984735" cy="2403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1466B00-8338-49C8-A041-24676894AC89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5/10/2019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ED4A3C5-9CFD-4900-80F5-559C3A0D94E9}" type="slidenum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hu-HU" smtClean="0">
              <a:latin typeface="Tele-GroteskNor" pitchFamily="2" charset="0"/>
            </a:endParaRPr>
          </a:p>
        </p:txBody>
      </p:sp>
      <p:pic>
        <p:nvPicPr>
          <p:cNvPr id="17414" name="Picture 5" descr="Képtalálat a következőre: „library knowledge graph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44" y="480428"/>
            <a:ext cx="3587449" cy="262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8892452" y="1971636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Opera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8367611" y="2618618"/>
            <a:ext cx="1477967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István király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6976331" y="2627531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Könyvtár</a:t>
            </a:r>
          </a:p>
        </p:txBody>
      </p: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6233245" y="2043125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CD </a:t>
            </a:r>
            <a:r>
              <a:rPr lang="hu-HU" altLang="hu-HU" sz="1902" dirty="0" err="1"/>
              <a:t>audio</a:t>
            </a:r>
            <a:endParaRPr lang="hu-HU" altLang="hu-HU" sz="1902" dirty="0"/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6524631" y="1258801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Erkel Ferenc</a:t>
            </a:r>
          </a:p>
        </p:txBody>
      </p:sp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8967326" y="1312399"/>
            <a:ext cx="1023813" cy="3847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Magyarország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37585" y="2581859"/>
            <a:ext cx="2399856" cy="959624"/>
          </a:xfrm>
          <a:prstGeom prst="roundRect">
            <a:avLst/>
          </a:prstGeom>
          <a:solidFill>
            <a:srgbClr val="CCFF99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158" dirty="0">
              <a:solidFill>
                <a:schemeClr val="tx1"/>
              </a:solidFill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http://www.worldcat.org/title/king-stephen-istvan-kiraly-opera-in-four-acts/oclc...brief_results</a:t>
            </a:r>
            <a:r>
              <a:rPr lang="hu-H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VIAF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28531" y="4011925"/>
            <a:ext cx="2366272" cy="1107064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158" dirty="0">
              <a:solidFill>
                <a:schemeClr val="tx1"/>
              </a:solidFill>
              <a:hlinkClick r:id="rId5"/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15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http://www.wikidata.org/wiki/Q316820?uselang=hu</a:t>
            </a:r>
            <a:r>
              <a:rPr lang="hu-HU" sz="115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Erkel Ferenc</a:t>
            </a:r>
            <a:r>
              <a:rPr lang="hu-HU" sz="115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90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984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endParaRPr lang="hu-HU" sz="198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b="1" dirty="0" err="1">
              <a:solidFill>
                <a:srgbClr val="0070C0"/>
              </a:solidFill>
            </a:endParaRPr>
          </a:p>
        </p:txBody>
      </p:sp>
      <p:sp>
        <p:nvSpPr>
          <p:cNvPr id="17424" name="AutoShape 2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260077" y="850949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5" name="AutoShape 6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512093" y="1102965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6" name="AutoShape 8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638101" y="1228973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7" name="AutoShape 10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764109" y="1354980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pic>
        <p:nvPicPr>
          <p:cNvPr id="17428" name="Picture 42" descr="Képtalálat a következőre: „google”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88" y="1366128"/>
            <a:ext cx="1690439" cy="9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6" y="3181674"/>
            <a:ext cx="3111362" cy="263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80" y="5365638"/>
            <a:ext cx="2286123" cy="838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35" name="Kép 13" descr="http://www.oclc.org/content/dam/oclc/publications/newsletters/nextspace/images/Issue24/worldcat-search-graphi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8" y="2484369"/>
            <a:ext cx="1149364" cy="6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1993345" y="2966479"/>
            <a:ext cx="905681" cy="807103"/>
          </a:xfrm>
          <a:prstGeom prst="downArrow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8985" y="5963759"/>
            <a:ext cx="2771688" cy="855963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tx1"/>
              </a:solidFill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http://www.worldcat.org/title/king-stephen-istvan-kiraly-opera-in-four-acts/oclc/870655555&amp;referer=brief_results</a:t>
            </a:r>
            <a:r>
              <a:rPr lang="hu-HU" sz="9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Erkel Ferenc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70011" y="1307314"/>
            <a:ext cx="1681325" cy="63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02" dirty="0">
                <a:latin typeface="Arial" panose="020B0604020202020204" pitchFamily="34" charset="0"/>
                <a:cs typeface="Arial" panose="020B0604020202020204" pitchFamily="34" charset="0"/>
              </a:rPr>
              <a:t>István király</a:t>
            </a:r>
          </a:p>
          <a:p>
            <a:pPr>
              <a:spcAft>
                <a:spcPts val="372"/>
              </a:spcAft>
              <a:buClr>
                <a:schemeClr val="tx2"/>
              </a:buClr>
            </a:pPr>
            <a:endParaRPr lang="hu-HU" sz="190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OCLC könyvtári </a:t>
            </a:r>
            <a:r>
              <a:rPr lang="hu-HU" alt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tudásgráf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entitások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984" dirty="0" err="1"/>
              <a:t>WorldCat</a:t>
            </a:r>
            <a:r>
              <a:rPr lang="hu-HU" altLang="hu-HU" sz="1984" dirty="0"/>
              <a:t>, VIAF, ISNI, </a:t>
            </a:r>
            <a:r>
              <a:rPr lang="hu-HU" altLang="hu-HU" sz="1984" dirty="0" err="1"/>
              <a:t>Wikidata</a:t>
            </a:r>
            <a:r>
              <a:rPr lang="hu-HU" altLang="hu-HU" sz="1984" dirty="0"/>
              <a:t>, </a:t>
            </a:r>
            <a:r>
              <a:rPr lang="hu-HU" altLang="hu-HU" sz="1984" dirty="0" err="1"/>
              <a:t>Fast</a:t>
            </a:r>
            <a:r>
              <a:rPr lang="hu-HU" altLang="hu-HU" sz="1984" dirty="0"/>
              <a:t> (példa: Erkel Ferenc: István király)</a:t>
            </a:r>
          </a:p>
        </p:txBody>
      </p:sp>
      <p:pic>
        <p:nvPicPr>
          <p:cNvPr id="37" name="Picture 6" descr="Képtalálat a következőre: „István király”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87" y="1772512"/>
            <a:ext cx="817057" cy="8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kerekített téglalap 10"/>
          <p:cNvSpPr/>
          <p:nvPr/>
        </p:nvSpPr>
        <p:spPr>
          <a:xfrm>
            <a:off x="6667167" y="3211938"/>
            <a:ext cx="3103736" cy="438089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King Stephen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magyar történelmi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felesége Gizella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fia Imre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apja Géza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szerző (Intelmek)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(személy)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(szerző, zeneszerző, </a:t>
            </a:r>
            <a:r>
              <a:rPr lang="hu-HU" sz="1902" dirty="0" err="1">
                <a:solidFill>
                  <a:schemeClr val="tx1"/>
                </a:solidFill>
              </a:rPr>
              <a:t>composer</a:t>
            </a:r>
            <a:r>
              <a:rPr lang="hu-HU" sz="1902" dirty="0">
                <a:solidFill>
                  <a:schemeClr val="tx1"/>
                </a:solidFill>
              </a:rPr>
              <a:t>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Zeneiskola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(mű, szobor, kép, festmény stb.)</a:t>
            </a:r>
          </a:p>
        </p:txBody>
      </p:sp>
      <p:sp>
        <p:nvSpPr>
          <p:cNvPr id="13" name="Jobbra nyíl 12"/>
          <p:cNvSpPr/>
          <p:nvPr/>
        </p:nvSpPr>
        <p:spPr>
          <a:xfrm>
            <a:off x="5952475" y="4256600"/>
            <a:ext cx="657019" cy="863220"/>
          </a:xfrm>
          <a:prstGeom prst="rightArrow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2820099" y="3211938"/>
            <a:ext cx="647180" cy="11242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2820098" y="4344201"/>
            <a:ext cx="708433" cy="20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2841113" y="4364328"/>
            <a:ext cx="696472" cy="14807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75" y="1352744"/>
            <a:ext cx="1596336" cy="88274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08" y="2749848"/>
            <a:ext cx="895351" cy="12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337" y="317932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„OPEN” - A nyílt hozzáférés fejlődése, IFLA trendek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0557" y="1196823"/>
            <a:ext cx="9562386" cy="6283630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 IFLA trendek és felkészülés -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Access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(FAIFE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kiemelt könyvtári szerep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hozzáférés – kiterjesztő, korlátozó és biztonsági rendszerek </a:t>
            </a:r>
            <a:endParaRPr lang="hu-H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szabályozás meghatározza de akadályozhatja is a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hozzáférést az infrastruktúra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építésében,  a szabályok elveknek megfelelő fejlesztésében, a felhasználó barát szolgáltatások fejlesztésében, a hosszú távú elérhetőség biztosításában.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törvények – mozgalmak az egységes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stratégiákért</a:t>
            </a:r>
          </a:p>
          <a:p>
            <a:pPr marL="363538" lvl="2" indent="-36353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örökség </a:t>
            </a:r>
            <a:r>
              <a:rPr lang="hu-HU" sz="20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megőrzése </a:t>
            </a:r>
            <a:r>
              <a:rPr lang="hu-HU" sz="200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digitalizálása, láthatóvá tétele, örökségvédelem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akadémiai és kutató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 kezdeményezéseiben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kutatási dokumentumok megőrzésében és szabályos közzétételében</a:t>
            </a: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egységes platformokhoz integrált és nemzetközi standardoknak megfelelő szolgáltatások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(MTMT országos kooperáció – nemzetközi kapcsolatok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Akkreditált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kereshetők a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Google-n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Kutatói kataszterek – egységes 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adatkapcsolatokkal a nemzeti és nemzetközi rendszerekhez (VIAF, ISNI, NTMT)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könyvtárak - nemzeti szintű nyílt hozzáférés, nemzeti digitális </a:t>
            </a:r>
            <a:r>
              <a:rPr lang="hu-HU" sz="2000" dirty="0" err="1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dirty="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7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16</a:t>
            </a:fld>
            <a:endParaRPr lang="en-US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1242" y="383645"/>
            <a:ext cx="9848006" cy="672645"/>
          </a:xfrm>
        </p:spPr>
        <p:txBody>
          <a:bodyPr/>
          <a:lstStyle/>
          <a:p>
            <a:pPr algn="ctr"/>
            <a:r>
              <a:rPr lang="hu-HU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hu-HU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</a:t>
            </a:r>
            <a:r>
              <a:rPr lang="hu-HU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hu-HU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rendszerek </a:t>
            </a:r>
            <a:r>
              <a:rPr lang="hu-HU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konvergenciájája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47" y="2375044"/>
            <a:ext cx="1974486" cy="13695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21" y="5342467"/>
            <a:ext cx="2186527" cy="151659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8744" y="1233176"/>
            <a:ext cx="9720262" cy="26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intelligens rendszerekről beszélünk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özponti szolgáltatási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platformokra gondolunk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amelyekre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háttér rendszerek  üzeneteket, jelentéseket küldenek a változásokról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 a  fogyasztásról, hőmérsékletről, zajszintről, szolgáltatásokról,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szolgáltatási portál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mobil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 alapján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rgbClr val="FFFF99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-249120" y="3922735"/>
            <a:ext cx="9969383" cy="435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platformokhoz kapcsolódó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meghatározott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infrastruktúra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háttér rendszerek és a szenzorok kiterjesztik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számunkra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érzékelhető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világot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hu-HU" sz="24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elérhető és szolgáltatható információk körét,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reatív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modellek és stratégiák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jönnek létre,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fejlődik az innovatív szemlélet és az 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aktivitás,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igénybevétel kiterjed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városok vezetésére, 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közlekedésre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orvosi és mérnöki tudományokra, 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sőt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pénzügyi irányításra is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bg1"/>
              </a:solidFill>
              <a:ea typeface="Swagger" pitchFamily="2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solidFill>
                <a:schemeClr val="bg1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79880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Internet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fenntartható fejlődés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17</a:t>
            </a:fld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86" y="848855"/>
            <a:ext cx="3363686" cy="4086959"/>
          </a:xfrm>
          <a:prstGeom prst="rect">
            <a:avLst/>
          </a:prstGeom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119488" y="1463423"/>
            <a:ext cx="5628113" cy="56769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Azonos célok – állampolgári tájékozottság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tudásalapú környezet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fejlődésének támogatása.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megjelenítés és közzététel, általános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eléréssel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tájékozódás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tanulás, nyitottság, kényelem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aktív és „civil”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közösségek,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nyitott kulturális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terek, fenntartható fejlődés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életminőség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javítása</a:t>
            </a:r>
            <a:r>
              <a:rPr lang="hu-HU" sz="2000" dirty="0">
                <a:solidFill>
                  <a:srgbClr val="FF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állampolgári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részvétel,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információk interaktivitásának támogatása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feltérképezi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adatokat és információkat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új minta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megoldások és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szolgáltatások, automatikus módszerek,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(azonosítás, kártya, kioszk, e-jegy, stb.)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könyvtár és digitális város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 elemből álló moduláris rendszerek,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ERŐS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ICT infrastruktúra,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fejlődés.</a:t>
            </a:r>
          </a:p>
        </p:txBody>
      </p:sp>
      <p:sp>
        <p:nvSpPr>
          <p:cNvPr id="9" name="Téglalap 8"/>
          <p:cNvSpPr/>
          <p:nvPr/>
        </p:nvSpPr>
        <p:spPr>
          <a:xfrm>
            <a:off x="5973309" y="5078235"/>
            <a:ext cx="3859439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of </a:t>
            </a:r>
            <a:r>
              <a:rPr lang="hu-H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megszelídített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adattenger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világában szenzorok tömegéből nyert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adatok automatikus tárolásával, keresésével,  elemzésével gyorsan jutunk információkhoz. 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az adatok továbbításán túl magába foglalja az adatokra épülő analitikai megoldásokat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hu-HU" sz="16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9418" y="231462"/>
            <a:ext cx="9364663" cy="588082"/>
          </a:xfrm>
        </p:spPr>
        <p:txBody>
          <a:bodyPr/>
          <a:lstStyle/>
          <a:p>
            <a:pPr>
              <a:tabLst>
                <a:tab pos="2506663" algn="l"/>
              </a:tabLst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Intelligens modellek és stratégiák 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innovatív inspiráló környezet és oktatás</a:t>
            </a:r>
            <a:endParaRPr lang="hu-H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320" y="1301801"/>
            <a:ext cx="6349999" cy="5611762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fenntartható fejlődés -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digitális információs technológia és a „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technológiai modell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Közkönyvtárak szerepe a fenntartható fejlődésben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igitális tartalomfejlesztés szolgáltatói beállítódással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Kooperatív és digitális szolgáltatási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modellek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Fejlődő intellektuális aktivitás, egyéni kezdeményezések, </a:t>
            </a:r>
          </a:p>
          <a:p>
            <a:pPr lvl="2" defTabSz="457322"/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oktatási modellek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Mobilizálódás, digitális, online tananyag és irányítási rendszerek, MOOC,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gamification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Innovatív szemlélet, inspiráló modellek,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defTabSz="457322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Gazdasági fejlődést inspiráló 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 és termelési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modellek</a:t>
            </a:r>
            <a:endParaRPr lang="hu-H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defTabSz="457322"/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modellek célja</a:t>
            </a:r>
          </a:p>
          <a:p>
            <a:pPr lvl="3" defTabSz="457322"/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Minél szélesebb körű ismeretszerzés a tartalmi teljesség és a hozzáférhetőség tekintetében is.</a:t>
            </a:r>
          </a:p>
          <a:p>
            <a:pPr marL="177800" indent="-177800" defTabSz="457322">
              <a:spcBef>
                <a:spcPts val="3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18</a:t>
            </a:fld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7110639" y="1047072"/>
            <a:ext cx="2854552" cy="441036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well-equipped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“Here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worthwhile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hu-HU" sz="18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www.smartlibrary.dtu.dk</a:t>
            </a:r>
            <a:r>
              <a:rPr lang="hu-H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</a:t>
            </a:r>
            <a:r>
              <a:rPr lang="hu-H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</a:t>
            </a:r>
            <a:r>
              <a:rPr lang="hu-H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(DTU . Dánia)</a:t>
            </a:r>
            <a:endParaRPr lang="hu-H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6" name="Lefelé nyíl 5"/>
          <p:cNvSpPr/>
          <p:nvPr/>
        </p:nvSpPr>
        <p:spPr bwMode="gray">
          <a:xfrm>
            <a:off x="7488238" y="441192"/>
            <a:ext cx="1718441" cy="378352"/>
          </a:xfrm>
          <a:prstGeom prst="downArrow">
            <a:avLst/>
          </a:prstGeom>
          <a:solidFill>
            <a:srgbClr val="FFFF0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17690" y="6482094"/>
            <a:ext cx="10091739" cy="99603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457322">
              <a:spcBef>
                <a:spcPts val="3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osztott architektúra rendszerek, a nyílt platformok, az automatizálás  interaktív tudásközvetítést biztosítanak az emberek és eszközök között, visszahatva a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városi, kulturális, irányítási 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termelési alaprendszerekre</a:t>
            </a:r>
          </a:p>
        </p:txBody>
      </p:sp>
    </p:spTree>
    <p:extLst>
      <p:ext uri="{BB962C8B-B14F-4D97-AF65-F5344CB8AC3E}">
        <p14:creationId xmlns:p14="http://schemas.microsoft.com/office/powerpoint/2010/main" val="8373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Könyvtárak újrapozícionálása, szerepmódosítások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19</a:t>
            </a:fld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6563" y="1012888"/>
            <a:ext cx="6395252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van szükség </a:t>
            </a:r>
            <a:r>
              <a:rPr lang="hu-HU" sz="24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újrapozícionálásra?</a:t>
            </a:r>
            <a:endParaRPr lang="hu-HU" sz="24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6563" y="1585688"/>
            <a:ext cx="9510049" cy="581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könyvtárakról kialakult társadalmi összkép maradi és szegényes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hálózati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források könyvtári eredete és kapcsolata nem kellően 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könyvtár, mint a modern informatikai technológia adaptálója, terjesztője és mentora egyre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összetettebb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megoldási követelményekkel szembesül, amelyek kikényszerítik a feladatok és szerepek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transzformálását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9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8763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Személyes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rendelkezésre állás, mint speciális könyvtári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szerepadottság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 a nem formális tanulás támogatására, keresés támogatása, alkotás támogatása  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000" b="1" dirty="0"/>
          </a:p>
          <a:p>
            <a:pPr marL="266700" lvl="1" indent="-2667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Lyoni Nyilatkozat az ENSZ 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 2015-ben (Donna </a:t>
            </a:r>
            <a:r>
              <a:rPr lang="hu-HU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Scheeder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Célok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SDG) megvalósításában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könyvtáraknak kiemelt szerepe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a megnövekedett információs igények kielégítésével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(Baráthné Hajdú Ágnes közlése - </a:t>
            </a:r>
            <a:r>
              <a:rPr lang="hu-H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Webmagazin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 és tudásalapú szolgáltatások iránti igények, tudásmenedzsment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virtuális </a:t>
            </a:r>
            <a:r>
              <a:rPr lang="hu-H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szintetizált elektronikus forrásokra épülő, mobilizált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szolgáltatású könyvtár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továbblép a probléma alapú tájékoztatás irányába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használói csoportok részére szerkesztett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koherens webes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nyújt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800" b="1" dirty="0" smtClean="0">
              <a:solidFill>
                <a:schemeClr val="accent1">
                  <a:lumMod val="75000"/>
                </a:schemeClr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MERRE TARTUNK?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875" y="1031019"/>
            <a:ext cx="9509788" cy="4311158"/>
          </a:xfrm>
        </p:spPr>
        <p:txBody>
          <a:bodyPr/>
          <a:lstStyle/>
          <a:p>
            <a:pPr algn="ctr">
              <a:lnSpc>
                <a:spcPts val="2067"/>
              </a:lnSpc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jövőről gondolkodás egyik központi témája, vajon hogyan változik meg </a:t>
            </a:r>
          </a:p>
          <a:p>
            <a:pPr algn="ctr">
              <a:lnSpc>
                <a:spcPts val="2067"/>
              </a:lnSpc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életünk  a technológia fejlődésével (?)</a:t>
            </a:r>
          </a:p>
          <a:p>
            <a:pPr algn="ctr">
              <a:lnSpc>
                <a:spcPts val="2067"/>
              </a:lnSpc>
            </a:pPr>
            <a:endParaRPr lang="hu-HU" sz="66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84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weben alapuló új használati szokások már nem </a:t>
            </a:r>
          </a:p>
          <a:p>
            <a:pPr algn="ctr"/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követhetők a tegnapi könyvtári </a:t>
            </a:r>
            <a:r>
              <a:rPr lang="hu-HU" sz="1984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alapján</a:t>
            </a:r>
          </a:p>
          <a:p>
            <a:pPr algn="ctr"/>
            <a:endParaRPr lang="hu-HU" sz="1984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84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problémákat nem tudjuk megoldani </a:t>
            </a:r>
          </a:p>
          <a:p>
            <a:pPr algn="ctr"/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azokkal a módszerekkel, amelyekkel azokat létrehoztuk</a:t>
            </a:r>
          </a:p>
          <a:p>
            <a:pPr algn="ctr"/>
            <a:endParaRPr lang="hu-HU" sz="1984" b="1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984" b="1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67"/>
              </a:lnSpc>
            </a:pPr>
            <a:endParaRPr 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67"/>
              </a:lnSpc>
            </a:pPr>
            <a:endParaRPr 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94" y="3877613"/>
            <a:ext cx="914355" cy="1101651"/>
          </a:xfrm>
          <a:prstGeom prst="rect">
            <a:avLst/>
          </a:prstGeom>
        </p:spPr>
      </p:pic>
      <p:sp>
        <p:nvSpPr>
          <p:cNvPr id="5" name="Szaggatott nyíl jobbra 4"/>
          <p:cNvSpPr/>
          <p:nvPr/>
        </p:nvSpPr>
        <p:spPr>
          <a:xfrm rot="5400000">
            <a:off x="7881915" y="1996849"/>
            <a:ext cx="2311522" cy="1559500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8586804" y="4222172"/>
            <a:ext cx="901743" cy="8978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8" name="Szaggatott nyíl jobbra 7"/>
          <p:cNvSpPr/>
          <p:nvPr/>
        </p:nvSpPr>
        <p:spPr>
          <a:xfrm rot="5400000">
            <a:off x="-118090" y="1890250"/>
            <a:ext cx="2090523" cy="1472263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9" name="Rounded Rectangle 7"/>
          <p:cNvSpPr/>
          <p:nvPr/>
        </p:nvSpPr>
        <p:spPr>
          <a:xfrm>
            <a:off x="469994" y="5299684"/>
            <a:ext cx="3340444" cy="1217004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300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és információ hálózati és globális jellegű</a:t>
            </a:r>
          </a:p>
        </p:txBody>
      </p:sp>
      <p:sp>
        <p:nvSpPr>
          <p:cNvPr id="10" name="Rounded Rectangle 20"/>
          <p:cNvSpPr/>
          <p:nvPr/>
        </p:nvSpPr>
        <p:spPr>
          <a:xfrm>
            <a:off x="4744204" y="5293034"/>
            <a:ext cx="3978724" cy="1167881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2400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megteremtett 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kapcsolat </a:t>
            </a:r>
            <a:r>
              <a:rPr lang="hu-H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folyamatosan növekszik </a:t>
            </a:r>
            <a:endParaRPr lang="hu-HU" sz="20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360000" y="279610"/>
            <a:ext cx="9364663" cy="588082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Tendenciák – közkönyvtári inspirációk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320" y="1079625"/>
            <a:ext cx="9871305" cy="6481638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Divergencia, változás menedzsment, gyors avulás, váratlan fejlődési irányok 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Gyorsuló avulás a tudomány és technika gyors fejlődése miatt  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Urbanizáció – városi tömörülés, leszakadó nemzedékek és  régiók, hontalanok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Központosítás mellett  szigetszerű fejlesztések, alacsony kooperáció, újrakezdések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Leszakadók esélyegyenlőség nélkül, polarizálódó használati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lehetüség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(országok, régiók)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jövője a papír alapú információnak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digitális könyvtári média típusok (pl. egymás között kommunikáló digitális kiadványok)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média befolyása növekszik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tradicionális médiát váltják az újak: 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tweet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video, mobil – szerkesztőségi kontroll nélküli szabad publikációk, véleményvezérek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média hatásának erősödése, folyamatosan változó csoportosulások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Konzumeráció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kontroll csoportok információterjesztése, visszaható igények 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‚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Szelfizés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igény saját tartalom létrehozására, publikálás, szerkesztés szerkesztői szakértelem nélkül. Hatás nem értékfüggő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digitális bölcsészet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könyvtárakban kurátori szerepek, multidiszciplináris szakértelem, érték- és minta alapú adat- és információmenedzsment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Informatikai hozzáférés jelentős különbségekkel – adaptációs könyvtári felelősség</a:t>
            </a:r>
          </a:p>
          <a:p>
            <a:pPr marL="501750" lvl="2" indent="-285750"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és mobil, mint platform és munkaeszköz, virtuális és mobil iroda, virtuális gazdaság, távmunka – informatikai szakértelem igénye minden szinten, kreativitás előny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09BE83A-670F-431B-8A37-215DBA407861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5/10/2019</a:t>
            </a:fld>
            <a:endParaRPr lang="en-US" altLang="hu-HU" dirty="0" smtClean="0"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zis 6"/>
          <p:cNvSpPr/>
          <p:nvPr/>
        </p:nvSpPr>
        <p:spPr>
          <a:xfrm>
            <a:off x="9143442" y="5836134"/>
            <a:ext cx="826926" cy="77967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4" name="AutoShape 2" descr="Képtalálat a következőre: „data everywhere picture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AutoShape 8" descr="Képtalálat a következőre: „thank you for attention picture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06971" y="438455"/>
            <a:ext cx="9597797" cy="13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40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wagger" pitchFamily="2" charset="0"/>
              </a:rPr>
              <a:t>A JÖVŐD A KÖNYVTÁRADBAN VAN!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534427" y="6638745"/>
            <a:ext cx="5658843" cy="6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Köszönöm a figyelmet!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ea typeface="Swagger" pitchFamily="2" charset="0"/>
              </a:rPr>
              <a:t> </a:t>
            </a:r>
            <a:r>
              <a:rPr lang="hu-HU" sz="1800" dirty="0" err="1" smtClean="0">
                <a:ea typeface="Swagger" pitchFamily="2" charset="0"/>
              </a:rPr>
              <a:t>horvath.zoltanne</a:t>
            </a:r>
            <a:r>
              <a:rPr lang="hu-HU" sz="1800" dirty="0" smtClean="0">
                <a:ea typeface="Swagger" pitchFamily="2" charset="0"/>
              </a:rPr>
              <a:t>@</a:t>
            </a:r>
            <a:r>
              <a:rPr lang="hu-HU" sz="1800" dirty="0" err="1" smtClean="0">
                <a:ea typeface="Swagger" pitchFamily="2" charset="0"/>
              </a:rPr>
              <a:t>partner.t-systems.hu</a:t>
            </a:r>
            <a:endParaRPr lang="hu-HU" sz="1800" dirty="0" smtClean="0">
              <a:ea typeface="Swagger" pitchFamily="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350816"/>
            <a:ext cx="3482163" cy="2607520"/>
          </a:xfrm>
          <a:prstGeom prst="rect">
            <a:avLst/>
          </a:prstGeom>
        </p:spPr>
      </p:pic>
      <p:pic>
        <p:nvPicPr>
          <p:cNvPr id="10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69" y="1592299"/>
            <a:ext cx="4599725" cy="459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65" y="3101395"/>
            <a:ext cx="2047875" cy="1228725"/>
          </a:xfrm>
          <a:prstGeom prst="rect">
            <a:avLst/>
          </a:prstGeom>
          <a:ln>
            <a:solidFill>
              <a:srgbClr val="E20074"/>
            </a:solidFill>
          </a:ln>
        </p:spPr>
      </p:pic>
      <p:cxnSp>
        <p:nvCxnSpPr>
          <p:cNvPr id="16" name="Egyenes összekötő 15"/>
          <p:cNvCxnSpPr/>
          <p:nvPr/>
        </p:nvCxnSpPr>
        <p:spPr>
          <a:xfrm flipV="1">
            <a:off x="7401154" y="2206151"/>
            <a:ext cx="571165" cy="935473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8167812" y="2486061"/>
            <a:ext cx="401770" cy="594078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271" y="358775"/>
            <a:ext cx="9814221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használók nem ott, nem úgy, és nem azt keresik…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2271" y="1153454"/>
            <a:ext cx="9411231" cy="4947309"/>
          </a:xfrm>
          <a:solidFill>
            <a:schemeClr val="bg1"/>
          </a:solidFill>
        </p:spPr>
        <p:txBody>
          <a:bodyPr/>
          <a:lstStyle/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fiatal korosztály 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igényei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visszahatnak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a könyvtári rendszerekre (</a:t>
            </a:r>
            <a:r>
              <a:rPr lang="hu-HU" sz="2000" dirty="0" err="1">
                <a:solidFill>
                  <a:srgbClr val="002060"/>
                </a:solidFill>
                <a:latin typeface="+mn-lt"/>
              </a:rPr>
              <a:t>konzumeráció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, web2.0), amelyre a gyors technológiai akceleráció lehetőséget és eszközöket biztosított. </a:t>
            </a:r>
            <a:endParaRPr lang="hu-HU" sz="2000" dirty="0" smtClean="0">
              <a:solidFill>
                <a:srgbClr val="002060"/>
              </a:solidFill>
              <a:latin typeface="+mn-lt"/>
            </a:endParaRP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R</a:t>
            </a:r>
            <a:r>
              <a:rPr lang="hu-HU" sz="2000" u="sng" dirty="0" smtClean="0">
                <a:solidFill>
                  <a:schemeClr val="tx2"/>
                </a:solidFill>
                <a:latin typeface="+mn-lt"/>
              </a:rPr>
              <a:t>endkívül </a:t>
            </a:r>
            <a:r>
              <a:rPr lang="hu-HU" sz="2000" u="sng" dirty="0">
                <a:solidFill>
                  <a:schemeClr val="tx2"/>
                </a:solidFill>
                <a:latin typeface="+mn-lt"/>
              </a:rPr>
              <a:t>gyorsan válnak érvényessé </a:t>
            </a:r>
            <a:r>
              <a:rPr lang="hu-HU" sz="2000" u="sng" dirty="0" smtClean="0">
                <a:solidFill>
                  <a:srgbClr val="002060"/>
                </a:solidFill>
                <a:latin typeface="+mn-lt"/>
              </a:rPr>
              <a:t>a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z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információtechnológiai, telekommunikációs, és média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trendkutatások.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hálózati kooperáció, megosztás és specializálódás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folyamatai új generációs rendszereket generálnak illesztő szoftverekkel, munkafolyamat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támogatással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Az üzleti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és menedzsment jellegű 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tevékenységek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gyakorlattá válnak a könyvtárban, jelentős használói trendekkel 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+mn-lt"/>
              </a:rPr>
              <a:t> 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könyvtár mint közösségi hely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összefonódik a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virtuális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térrel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a weben, és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egy multikulturális, kommunikációs és csoportfoglalkozási közösségi kultúrában teremt új és új színtereket az információmenedzsment tevékenységekhez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Jelenleg a könyvtári adatkezelés nem illeszkedik a használók szokásaihoz, a web technológia és az </a:t>
            </a:r>
            <a:r>
              <a:rPr lang="hu-HU" sz="2000" b="1" dirty="0" err="1" smtClean="0">
                <a:solidFill>
                  <a:schemeClr val="tx2"/>
                </a:solidFill>
                <a:latin typeface="+mn-lt"/>
              </a:rPr>
              <a:t>open</a:t>
            </a: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 linked </a:t>
            </a:r>
            <a:r>
              <a:rPr lang="hu-HU" sz="2000" b="1" dirty="0" err="1" smtClean="0">
                <a:solidFill>
                  <a:schemeClr val="tx2"/>
                </a:solidFill>
                <a:latin typeface="+mn-lt"/>
              </a:rPr>
              <a:t>data</a:t>
            </a: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 gyakorlat fokozatos közeledést feltételez</a:t>
            </a:r>
          </a:p>
        </p:txBody>
      </p:sp>
    </p:spTree>
    <p:extLst>
      <p:ext uri="{BB962C8B-B14F-4D97-AF65-F5344CB8AC3E}">
        <p14:creationId xmlns:p14="http://schemas.microsoft.com/office/powerpoint/2010/main" val="25260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721" y="208463"/>
            <a:ext cx="7313125" cy="1185601"/>
          </a:xfrm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Új generációs digitális technológia 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intelligens, gyors, mobil, szimulált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0914" y="1314392"/>
            <a:ext cx="9415975" cy="5665719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generációs könyvtári rendszerek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globális, hálózati adatmenedzsment, nemzeti, regionális, nemzetközi katalógus kooperációk,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hu-H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hu-HU" sz="2000" i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leírás alapja az adat, nem a rekord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Integrált platformok és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rendszerek, szemantikus keresők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(nagyadat alkalmazások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linked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adathálózatok, szemantikus web - dinamikusan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növekvő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adatmennyiségek, nem tervezhető kiugrások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Optimalizált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nagy teljesítményű mérnöki tároló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rendszerek,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in-memory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endParaRPr lang="hu-HU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clusterek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partícionálás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In-memory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fizikai  memóriában futtatott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rendszerek,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 „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bérleti alapú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 nemzeti és nemzetközi kooperációi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szükségletek azonnali (digitális) kielégítése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Tapasztalati alapú gazdaság, oktatás és tudomány –”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life”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virtuális, valósághű „tapasztalati” ismeretek, szimuláció, Internet of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>
              <a:buNone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of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eszközök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kommunikációja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vezérlés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szenzorokkal</a:t>
            </a:r>
            <a:endParaRPr lang="hu-HU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4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16" y="21789"/>
            <a:ext cx="2498907" cy="12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5</a:t>
            </a:fld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52858" y="4873229"/>
            <a:ext cx="2982721" cy="3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Hálózatba kapcsolt világ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8416" y="163350"/>
            <a:ext cx="9860918" cy="5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3200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„SMART UNIVERSE” – konvergens </a:t>
            </a:r>
            <a:r>
              <a:rPr lang="hu-HU" sz="2800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okos rendszerek</a:t>
            </a:r>
          </a:p>
        </p:txBody>
      </p:sp>
      <p:pic>
        <p:nvPicPr>
          <p:cNvPr id="6" name="Kép 5" descr="Kapcsolódó kép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0" y="1667587"/>
            <a:ext cx="4030371" cy="2073980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7033" y="832599"/>
            <a:ext cx="4784355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” –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könyvtár /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campus- intelligens rendszerek</a:t>
            </a:r>
          </a:p>
        </p:txBody>
      </p:sp>
      <p:pic>
        <p:nvPicPr>
          <p:cNvPr id="8" name="Kép 7" descr="10 Important Predictions for the Future of I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06" y="1578458"/>
            <a:ext cx="4483780" cy="21919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/>
          <p:cNvSpPr txBox="1"/>
          <p:nvPr/>
        </p:nvSpPr>
        <p:spPr>
          <a:xfrm>
            <a:off x="5351477" y="871403"/>
            <a:ext cx="4561109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city- intelligens városirányítás és betegellátás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(T…)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29" y="5287292"/>
            <a:ext cx="3465770" cy="1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Csoportba foglalás 24"/>
          <p:cNvGrpSpPr/>
          <p:nvPr/>
        </p:nvGrpSpPr>
        <p:grpSpPr>
          <a:xfrm>
            <a:off x="6687718" y="5340057"/>
            <a:ext cx="3392907" cy="1832586"/>
            <a:chOff x="7303" y="1263613"/>
            <a:chExt cx="6726131" cy="469049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" y="1263613"/>
              <a:ext cx="6726131" cy="4690490"/>
            </a:xfrm>
            <a:prstGeom prst="rect">
              <a:avLst/>
            </a:prstGeom>
          </p:spPr>
        </p:pic>
        <p:grpSp>
          <p:nvGrpSpPr>
            <p:cNvPr id="15" name="Group 5"/>
            <p:cNvGrpSpPr/>
            <p:nvPr/>
          </p:nvGrpSpPr>
          <p:grpSpPr>
            <a:xfrm>
              <a:off x="2076828" y="2081713"/>
              <a:ext cx="3068386" cy="3611138"/>
              <a:chOff x="1917076" y="2086741"/>
              <a:chExt cx="3068386" cy="3611138"/>
            </a:xfrm>
          </p:grpSpPr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2675" y="4406843"/>
                <a:ext cx="1291036" cy="1291036"/>
              </a:xfrm>
              <a:prstGeom prst="rect">
                <a:avLst/>
              </a:prstGeom>
            </p:spPr>
          </p:pic>
          <p:sp>
            <p:nvSpPr>
              <p:cNvPr id="17" name="Down Arrow 7"/>
              <p:cNvSpPr/>
              <p:nvPr/>
            </p:nvSpPr>
            <p:spPr>
              <a:xfrm>
                <a:off x="3268389" y="3358376"/>
                <a:ext cx="365760" cy="1142504"/>
              </a:xfrm>
              <a:prstGeom prst="down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8"/>
              <p:cNvSpPr/>
              <p:nvPr/>
            </p:nvSpPr>
            <p:spPr>
              <a:xfrm>
                <a:off x="3268389" y="3190240"/>
                <a:ext cx="365760" cy="36576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Arrow Connector 9"/>
              <p:cNvCxnSpPr>
                <a:endCxn id="18" idx="7"/>
              </p:cNvCxnSpPr>
              <p:nvPr/>
            </p:nvCxnSpPr>
            <p:spPr>
              <a:xfrm flipH="1">
                <a:off x="3580585" y="2695975"/>
                <a:ext cx="652760" cy="547829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0"/>
              <p:cNvCxnSpPr>
                <a:endCxn id="18" idx="6"/>
              </p:cNvCxnSpPr>
              <p:nvPr/>
            </p:nvCxnSpPr>
            <p:spPr>
              <a:xfrm flipH="1">
                <a:off x="3634149" y="3358376"/>
                <a:ext cx="939125" cy="1474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1"/>
              <p:cNvCxnSpPr>
                <a:endCxn id="18" idx="2"/>
              </p:cNvCxnSpPr>
              <p:nvPr/>
            </p:nvCxnSpPr>
            <p:spPr>
              <a:xfrm>
                <a:off x="2282471" y="3373120"/>
                <a:ext cx="985918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12"/>
              <p:cNvCxnSpPr>
                <a:endCxn id="18" idx="0"/>
              </p:cNvCxnSpPr>
              <p:nvPr/>
            </p:nvCxnSpPr>
            <p:spPr>
              <a:xfrm>
                <a:off x="3449753" y="2421765"/>
                <a:ext cx="1516" cy="76847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13"/>
              <p:cNvCxnSpPr>
                <a:endCxn id="18" idx="1"/>
              </p:cNvCxnSpPr>
              <p:nvPr/>
            </p:nvCxnSpPr>
            <p:spPr>
              <a:xfrm>
                <a:off x="2750004" y="2818510"/>
                <a:ext cx="571949" cy="4252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4"/>
              <p:cNvCxnSpPr>
                <a:endCxn id="18" idx="5"/>
              </p:cNvCxnSpPr>
              <p:nvPr/>
            </p:nvCxnSpPr>
            <p:spPr>
              <a:xfrm flipH="1" flipV="1">
                <a:off x="3580585" y="3502436"/>
                <a:ext cx="571949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15"/>
              <p:cNvCxnSpPr>
                <a:endCxn id="18" idx="3"/>
              </p:cNvCxnSpPr>
              <p:nvPr/>
            </p:nvCxnSpPr>
            <p:spPr>
              <a:xfrm flipV="1">
                <a:off x="2759276" y="3502436"/>
                <a:ext cx="562677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170" y="2407312"/>
                <a:ext cx="634043" cy="634043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1419" y="3040172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4247" y="208674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9" name="Picture 1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8117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0" name="Picture 20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6324" y="240317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1" name="Picture 21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170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2" name="Picture 2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7076" y="3041355"/>
                <a:ext cx="634043" cy="634043"/>
              </a:xfrm>
              <a:prstGeom prst="rect">
                <a:avLst/>
              </a:prstGeom>
            </p:spPr>
          </p:pic>
        </p:grpSp>
      </p:grpSp>
      <p:sp>
        <p:nvSpPr>
          <p:cNvPr id="33" name="Ellipszis 32"/>
          <p:cNvSpPr/>
          <p:nvPr/>
        </p:nvSpPr>
        <p:spPr bwMode="gray">
          <a:xfrm>
            <a:off x="3782567" y="3122772"/>
            <a:ext cx="2614544" cy="2643781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Konvergens ITC technológiák a fenntartható fejlődésért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7033" y="4077962"/>
            <a:ext cx="4193539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Intelligens technológiák, ipar, termelés, közlekedés irányítás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17033" y="4841232"/>
            <a:ext cx="4051598" cy="3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Energia hatékonyság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539052" y="4000736"/>
            <a:ext cx="3488365" cy="13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Közös és cserélhető adatok adattárházai,  publikus, osztott portálok, mobil,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IoT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, szenzorok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25" y="5802801"/>
            <a:ext cx="2857500" cy="160020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4068632" y="7079116"/>
            <a:ext cx="1968612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Internet of </a:t>
            </a:r>
            <a:r>
              <a:rPr lang="hu-HU" sz="1800" dirty="0" err="1" smtClean="0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things</a:t>
            </a:r>
            <a:endParaRPr lang="hu-HU" sz="1800" dirty="0" smtClean="0">
              <a:solidFill>
                <a:srgbClr val="E20074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674" y="167830"/>
            <a:ext cx="9504233" cy="440349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Könyvtári transzformációt generáló külső hatások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2975" y="949264"/>
            <a:ext cx="9702688" cy="6449162"/>
          </a:xfrm>
          <a:solidFill>
            <a:schemeClr val="bg1"/>
          </a:solidFill>
        </p:spPr>
        <p:txBody>
          <a:bodyPr/>
          <a:lstStyle/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divergencia, mobilitás, változékonyság, gyorsulás, növekedés, vizualitás, új technológiák, új használói igények 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KÖNYVTÁRI INTÉZMÉNYEK és szoftvereik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dominancia, kooperációs technológia - szélesebb ívű szolgáltatásrendszer (OCLC, LC,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Proquest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stb.). A szolgáltatások mérete és komplexitása nehezen követhető 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EGYETEMI ÉS felsőoktatási könyvtárak nemzeti és nemzetközi trendjei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endParaRPr lang="hu-HU" sz="66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SZAKKÖNYVTÁRI szerep a tudományok fejlődésében - beépülés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akterületi digitális rendszerek fejlődése,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jogi, orvosi, stb. szakmai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elvárások, individuális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irányítási szisztémák,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zárt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tartalmak, szakterületi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ontológia, 3D és képi információ a gyógyítás, művészet, műszaki tudományok terén - digitális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intézményi struktúrában vagy diszciplína szerint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KÖZKÖNYVTÁRI szerepvállalások inspirációi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iskolán kívüli szervezett és akkreditált képzések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kiscsoportos szocializálás, intellektuális fejlesztés, személyes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lemaradók technológiai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források és eszközök használatához – nincs iskolarendszerű továbbképzés, állampolgári gyakorlat támogatása, személyes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életvezetés információs támogatása, generációs csoportok fejlesztése, stb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Kulturális normák közvetítése</a:t>
            </a:r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55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369265" y="1253479"/>
            <a:ext cx="2425701" cy="14391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/>
          <a:lstStyle>
            <a:lvl1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809" kern="1200" dirty="0">
                <a:solidFill>
                  <a:schemeClr val="tx2"/>
                </a:solidFill>
                <a:latin typeface="Tele-GroteskEEUlt" pitchFamily="2" charset="0"/>
                <a:ea typeface="+mj-ea"/>
                <a:cs typeface="Tele-GroteskEEUlt" pitchFamily="2" charset="0"/>
              </a:defRPr>
            </a:lvl1pPr>
            <a:lvl2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5pPr>
            <a:lvl6pPr marL="483763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6pPr>
            <a:lvl7pPr marL="967527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7pPr>
            <a:lvl8pPr marL="1451290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8pPr>
            <a:lvl9pPr marL="1935053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pPr algn="ctr">
              <a:lnSpc>
                <a:spcPts val="215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Vezessük (vissza) a felhasználót a könyvtári forrásokhoz a webről</a:t>
            </a:r>
            <a:endParaRPr lang="hu-HU" altLang="hu-HU" sz="1800" dirty="0">
              <a:solidFill>
                <a:srgbClr val="002060"/>
              </a:solidFill>
              <a:cs typeface="TeleGrotesk Headline Ultra" pitchFamily="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1" y="900875"/>
            <a:ext cx="1871241" cy="150690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77069" y="194639"/>
            <a:ext cx="9799866" cy="40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2646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Láthatóság – dinamikus jelenlét – transzformációs készség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87120" y="2744617"/>
            <a:ext cx="1916186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614229" y="4979234"/>
            <a:ext cx="2294211" cy="2545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6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ADATKOMMUNIKÁCIÓ</a:t>
            </a:r>
          </a:p>
        </p:txBody>
      </p:sp>
      <p:sp>
        <p:nvSpPr>
          <p:cNvPr id="17" name="AutoShape 2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-26252" y="832573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18" name="AutoShape 4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99755" y="958581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19" name="AutoShape 6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225763" y="1084589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097052" y="1276868"/>
            <a:ext cx="4987999" cy="1384995"/>
          </a:xfrm>
          <a:prstGeom prst="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269875" indent="-269875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könyvtárak szolgáltatásai és  új szerepvállalásai nincsenek összhangban a társadalmi elismertséggel</a:t>
            </a:r>
            <a:endParaRPr lang="hu-HU" alt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80866" y="3301415"/>
            <a:ext cx="9536489" cy="622651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txBody>
          <a:bodyPr/>
          <a:lstStyle>
            <a:lvl1pPr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1pPr>
            <a:lvl2pPr marL="1680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2pPr>
            <a:lvl3pPr marL="238522" indent="-233484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3pPr>
            <a:lvl4pPr marL="470325" indent="-228444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4pPr>
            <a:lvl5pPr marL="717247" indent="-245241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5pPr>
            <a:lvl6pPr marL="266069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4462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225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198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használóknak szükségük van a </a:t>
            </a:r>
            <a:r>
              <a:rPr lang="hu-HU" alt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értékteremtésre</a:t>
            </a:r>
            <a:endParaRPr lang="hu-HU" alt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225763" y="6372221"/>
            <a:ext cx="9980869" cy="7265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72"/>
              </a:spcAft>
              <a:buClr>
                <a:schemeClr val="tx2"/>
              </a:buClr>
            </a:pPr>
            <a:r>
              <a:rPr lang="hu-HU" sz="231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Katalógus felfogásunk túl lineáris az ismeretszerzés folyamatához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9" y="4328898"/>
            <a:ext cx="1312608" cy="1169214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2240611" y="2751476"/>
            <a:ext cx="2279287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ÉRTÉKTEREMTÉS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940396" y="4201833"/>
            <a:ext cx="7562834" cy="2048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alt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elég a könyvtári  információk gyors elérése weben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alt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weben megjelenő adataink kevéssé illeszkednek a web adottságokhoz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weben lévő lehetőségeket </a:t>
            </a:r>
            <a:r>
              <a:rPr lang="hu-HU" sz="190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kevéssé integráljuk</a:t>
            </a:r>
            <a:endParaRPr lang="hu-HU" sz="1902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katalogizálás megoldásai idegenek a felhasználók számára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katalógus szűkebb és bővebb információkat nyújt a </a:t>
            </a:r>
            <a:r>
              <a:rPr lang="hu-HU" sz="190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kelleténél – a MARC válsága vagy reneszánsza?</a:t>
            </a:r>
            <a:endParaRPr lang="hu-HU" altLang="hu-HU" sz="1902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868607" y="2809808"/>
            <a:ext cx="2279287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INTEGRÁCIÓ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7291453" y="2809808"/>
            <a:ext cx="242590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TRANSZFORMÁCIÓ</a:t>
            </a:r>
          </a:p>
        </p:txBody>
      </p:sp>
    </p:spTree>
    <p:extLst>
      <p:ext uri="{BB962C8B-B14F-4D97-AF65-F5344CB8AC3E}">
        <p14:creationId xmlns:p14="http://schemas.microsoft.com/office/powerpoint/2010/main" val="20338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megismerés dinamikus, interaktív, hálózati jellege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8458" y="1372906"/>
            <a:ext cx="9580834" cy="6063480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megismerés elsődleges forrásai hálózatiak, a saját kontroll csoport jellemző útvonalai meghatározó, az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útvonalak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tanulmányozhatók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adaptálásuk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könyvtári </a:t>
            </a:r>
            <a:r>
              <a:rPr lang="hu-HU" b="1" i="1" dirty="0" err="1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alakításában elkerülhetetlen</a:t>
            </a:r>
            <a:r>
              <a:rPr lang="hu-H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hu-H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Dinamikus és váratlan növekedés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kulturális, média és tudományos területeken a digitális hálózati információ dinamikusan és váratlan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kiterjedéssel, hektikusan nő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 tájékozódás,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szelekció, az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adat- és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információtárolás komoly erőpróba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Interaktív kapcsolatok, kommunikációs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lehetőségek, nyitás</a:t>
            </a:r>
            <a:endParaRPr lang="hu-HU" sz="2000" b="1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hálózati működéssel és az új használói szokásokkal együtt jár az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interaktív kapcsolatok kiépítése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szervezés és a tranzakciók során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Közös könyvtári nyílt alkalmazási platformok, tervezett </a:t>
            </a:r>
            <a:r>
              <a:rPr lang="hu-HU" sz="2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discovery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rendszerek, átjárhatóság, standard alapú minták, önképzés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Együttműködés és egységesítés, szindikátusok, specializálódás, intelligens, támogatott műveletek, egységesített, rendszerekbe épített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endParaRPr lang="hu-HU" dirty="0" smtClean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könyvtári munkafolyamatnak változnia kell </a:t>
            </a:r>
            <a:r>
              <a:rPr lang="hu-HU" sz="20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 modern könyvtári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dinamikusan követi a használói szokásokat és a web technológia alkalmazásainak beépítését.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7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 az olvasónk?                  Ki a könyvtáros?           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66668" y="5187199"/>
            <a:ext cx="4060403" cy="21933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Érdemes kérdezni, figyelni, követni, adjunk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eszközöket 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számára, elemezzük, hogyan használja</a:t>
            </a:r>
          </a:p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Figyeljük 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zsúfolt használói helyeket 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4737105" y="3473029"/>
            <a:ext cx="4983157" cy="4088234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Megváltozott tevékenység </a:t>
            </a:r>
            <a:r>
              <a:rPr lang="hu-H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szerkezet, specializálódás</a:t>
            </a:r>
          </a:p>
          <a:p>
            <a:pPr marL="342900" indent="-342900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hu-H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Tartalomszerkesztő (rekord, archívum, könyvtár, fájlkönyvtár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Kommunikátor (más könyvtárakkal, vezetőkkel, specialistákkal)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Konszolidáló (tájékoztató, bróker, analizáló stb.)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 és adat specialista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Újdonságok tervezője</a:t>
            </a:r>
          </a:p>
          <a:p>
            <a:pPr marL="358775"/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</a:t>
            </a:r>
            <a:r>
              <a:rPr lang="hu-HU" sz="2000" b="1" dirty="0" err="1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evangelista</a:t>
            </a:r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</a:t>
            </a:r>
            <a:endParaRPr lang="hu-HU" sz="2000" b="1" dirty="0">
              <a:solidFill>
                <a:srgbClr val="4A98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266668" y="3561551"/>
            <a:ext cx="4060403" cy="1412338"/>
          </a:xfrm>
          <a:prstGeom prst="roundRect">
            <a:avLst/>
          </a:prstGeom>
          <a:solidFill>
            <a:srgbClr val="00206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8013" indent="-3780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Együttműködik abban,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technológia releváns</a:t>
            </a:r>
          </a:p>
          <a:p>
            <a:pPr marL="378013" indent="-378013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Visszajelez, igényt fogalmaz meg,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értelmez, önálló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felé nyíl 14"/>
          <p:cNvSpPr/>
          <p:nvPr/>
        </p:nvSpPr>
        <p:spPr>
          <a:xfrm>
            <a:off x="3345354" y="1546638"/>
            <a:ext cx="2009321" cy="1261876"/>
          </a:xfrm>
          <a:prstGeom prst="downArrow">
            <a:avLst>
              <a:gd name="adj1" fmla="val 50000"/>
              <a:gd name="adj2" fmla="val 48652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95434"/>
            <a:ext cx="2985354" cy="21307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70" y="993663"/>
            <a:ext cx="2893355" cy="2289964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 bwMode="gray">
          <a:xfrm>
            <a:off x="8866501" y="602940"/>
            <a:ext cx="956220" cy="927250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" name="Ellipszis 17"/>
          <p:cNvSpPr/>
          <p:nvPr/>
        </p:nvSpPr>
        <p:spPr bwMode="gray">
          <a:xfrm>
            <a:off x="8866501" y="1618621"/>
            <a:ext cx="956220" cy="927250"/>
          </a:xfrm>
          <a:prstGeom prst="ellipse">
            <a:avLst/>
          </a:prstGeom>
          <a:solidFill>
            <a:srgbClr val="0070C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19" name="Ellipszis 18"/>
          <p:cNvSpPr/>
          <p:nvPr/>
        </p:nvSpPr>
        <p:spPr bwMode="gray">
          <a:xfrm>
            <a:off x="8866501" y="2663876"/>
            <a:ext cx="956220" cy="927250"/>
          </a:xfrm>
          <a:prstGeom prst="ellipse">
            <a:avLst/>
          </a:prstGeom>
          <a:solidFill>
            <a:srgbClr val="66FF66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cxnSp>
        <p:nvCxnSpPr>
          <p:cNvPr id="69" name="Egyenes összekötő 68"/>
          <p:cNvCxnSpPr/>
          <p:nvPr/>
        </p:nvCxnSpPr>
        <p:spPr>
          <a:xfrm flipV="1">
            <a:off x="7625443" y="1246684"/>
            <a:ext cx="1262080" cy="948021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7625443" y="2194705"/>
            <a:ext cx="1241058" cy="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>
            <a:endCxn id="19" idx="2"/>
          </p:cNvCxnSpPr>
          <p:nvPr/>
        </p:nvCxnSpPr>
        <p:spPr>
          <a:xfrm>
            <a:off x="7604421" y="2207241"/>
            <a:ext cx="1262080" cy="92026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zis 73"/>
          <p:cNvSpPr/>
          <p:nvPr/>
        </p:nvSpPr>
        <p:spPr bwMode="gray">
          <a:xfrm>
            <a:off x="4813084" y="4548535"/>
            <a:ext cx="374645" cy="326572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5" name="Ellipszis 74"/>
          <p:cNvSpPr/>
          <p:nvPr/>
        </p:nvSpPr>
        <p:spPr bwMode="gray">
          <a:xfrm>
            <a:off x="4834129" y="6277184"/>
            <a:ext cx="373126" cy="412750"/>
          </a:xfrm>
          <a:prstGeom prst="ellipse">
            <a:avLst/>
          </a:prstGeom>
          <a:solidFill>
            <a:srgbClr val="0070C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6" name="Ellipszis 75"/>
          <p:cNvSpPr/>
          <p:nvPr/>
        </p:nvSpPr>
        <p:spPr bwMode="gray">
          <a:xfrm>
            <a:off x="4859600" y="6781666"/>
            <a:ext cx="347655" cy="295543"/>
          </a:xfrm>
          <a:prstGeom prst="ellipse">
            <a:avLst/>
          </a:prstGeom>
          <a:solidFill>
            <a:srgbClr val="66FF66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08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-Systems_MASTER_4-3_EN_20151005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-Systems_MASTER_4-3_EN_20150916" id="{DFEFAFB4-ABC7-4B25-965E-2C14A01E366B}" vid="{D2B6305F-D7EB-42C0-B52E-42296371498F}"/>
    </a:ext>
  </a:extLst>
</a:theme>
</file>

<file path=ppt/theme/theme2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T-Systems_MASTER_4-3_EN_20151005</Template>
  <TotalTime>0</TotalTime>
  <Words>2430</Words>
  <Application>Microsoft Office PowerPoint</Application>
  <PresentationFormat>Egyéni</PresentationFormat>
  <Paragraphs>300</Paragraphs>
  <Slides>21</Slides>
  <Notes>21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8" baseType="lpstr">
      <vt:lpstr>Arial</vt:lpstr>
      <vt:lpstr>Arial Black</vt:lpstr>
      <vt:lpstr>Arial Rounded MT Bold</vt:lpstr>
      <vt:lpstr>Arial Unicode MS</vt:lpstr>
      <vt:lpstr>Calibri</vt:lpstr>
      <vt:lpstr>Swagger</vt:lpstr>
      <vt:lpstr>TeleGrotesk Headline</vt:lpstr>
      <vt:lpstr>TeleGrotesk Headline Ultra</vt:lpstr>
      <vt:lpstr>Tele-GroteskEEUlt</vt:lpstr>
      <vt:lpstr>Tele-GroteskFet</vt:lpstr>
      <vt:lpstr>Tele-GroteskNor</vt:lpstr>
      <vt:lpstr>Tele-GroteskUlt</vt:lpstr>
      <vt:lpstr>Times New Roman</vt:lpstr>
      <vt:lpstr>Wingdings</vt:lpstr>
      <vt:lpstr>Wingdings 2</vt:lpstr>
      <vt:lpstr>T-Systems_MASTER_4-3_EN_20151005</vt:lpstr>
      <vt:lpstr>think-cell Folie</vt:lpstr>
      <vt:lpstr>  </vt:lpstr>
      <vt:lpstr>MERRE TARTUNK?</vt:lpstr>
      <vt:lpstr>A használók nem ott, nem úgy, és nem azt keresik…</vt:lpstr>
      <vt:lpstr>Új generációs digitális technológia  intelligens, gyors, mobil, szimulált</vt:lpstr>
      <vt:lpstr>PowerPoint-bemutató</vt:lpstr>
      <vt:lpstr>Könyvtári transzformációt generáló külső hatások</vt:lpstr>
      <vt:lpstr>PowerPoint-bemutató</vt:lpstr>
      <vt:lpstr>A megismerés dinamikus, interaktív, hálózati jellege  </vt:lpstr>
      <vt:lpstr>Ki az olvasónk?                  Ki a könyvtáros?             </vt:lpstr>
      <vt:lpstr>Tervezzünk dinamikus könyvtári jelenlétet</vt:lpstr>
      <vt:lpstr>A könyvtár mint inspiráló intellektuális közösségi tér </vt:lpstr>
      <vt:lpstr>On-line tanulás, digitális könyvtári kurzusok, tanulás támogatás</vt:lpstr>
      <vt:lpstr>PowerPoint-bemutató</vt:lpstr>
      <vt:lpstr>OCLC könyvtári tudásgráf entitások WorldCat, VIAF, ISNI, Wikidata, Fast (példa: Erkel Ferenc: István király)</vt:lpstr>
      <vt:lpstr>„OPEN” - A nyílt hozzáférés fejlődése, IFLA trendek   </vt:lpstr>
      <vt:lpstr> „Smart” rendszerek konvergenciájája</vt:lpstr>
      <vt:lpstr>„Smart” cities, „smart” libraries, Internet of Things  fenntartható fejlődés </vt:lpstr>
      <vt:lpstr>Intelligens modellek és stratégiák  – innovatív inspiráló környezet és oktatás</vt:lpstr>
      <vt:lpstr>Könyvtárak újrapozícionálása, szerepmódosítások</vt:lpstr>
      <vt:lpstr>Tendenciák – közkönyvtári inspirációk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technológiai trendektől a személyes inspirációig</dc:title>
  <dc:creator/>
  <cp:lastModifiedBy/>
  <cp:revision>1</cp:revision>
  <dcterms:created xsi:type="dcterms:W3CDTF">2016-03-21T12:39:24Z</dcterms:created>
  <dcterms:modified xsi:type="dcterms:W3CDTF">2019-05-10T07:45:22Z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610292040</vt:i4>
  </property>
  <property fmtid="{D5CDD505-2E9C-101B-9397-08002B2CF9AE}" pid="3" name="_NewReviewCycle">
    <vt:lpwstr/>
  </property>
  <property fmtid="{D5CDD505-2E9C-101B-9397-08002B2CF9AE}" pid="4" name="_PreviousAdHocReviewCycleID">
    <vt:i4>1667370568</vt:i4>
  </property>
</Properties>
</file>