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692" r:id="rId2"/>
    <p:sldMasterId id="2147483693" r:id="rId3"/>
    <p:sldMasterId id="2147483694" r:id="rId4"/>
    <p:sldMasterId id="2147483695" r:id="rId5"/>
    <p:sldMasterId id="2147483696" r:id="rId6"/>
    <p:sldMasterId id="2147483697" r:id="rId7"/>
    <p:sldMasterId id="2147483698" r:id="rId8"/>
    <p:sldMasterId id="2147483699" r:id="rId9"/>
  </p:sldMasterIdLst>
  <p:sldIdLst>
    <p:sldId id="256" r:id="rId10"/>
    <p:sldId id="286" r:id="rId11"/>
    <p:sldId id="282" r:id="rId12"/>
    <p:sldId id="283" r:id="rId13"/>
    <p:sldId id="284" r:id="rId14"/>
    <p:sldId id="285" r:id="rId15"/>
    <p:sldId id="287" r:id="rId16"/>
    <p:sldId id="270" r:id="rId1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109" d="100"/>
          <a:sy n="109" d="100"/>
        </p:scale>
        <p:origin x="166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206500"/>
            <a:ext cx="2057400" cy="4919663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6500"/>
            <a:ext cx="6019800" cy="491966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14F5A-625A-455D-ACB9-7BA96B11C00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AC4C6-464E-4AA3-B557-1F51600ED59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27520-B91B-44F4-8C67-6F24A445A4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E-SZOLGÁLTATÁSI IGAZGATÓSÁG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D8B6-A2A9-44AD-9ECD-10817E49295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E-SZOLGÁLTATÁSI IGAZGATÓSÁG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5461-42A6-470A-9243-6ADE8F5440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E-SZOLGÁLTATÁSI IGAZGATÓSÁG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6E02A-9A33-4811-B08A-2DC9C5F4C6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E-SZOLGÁLTATÁSI IGAZGATÓSÁG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A8203-DA9D-4A17-BE16-420313B5833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E-SZOLGÁLTATÁSI IGAZGATÓSÁG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FDCD2-0DA4-49EB-88D7-BFCF126D5C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E-SZOLGÁLTATÁSI IGAZGATÓSÁG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FD79-1FE9-4087-A6F7-3CAB53368E9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70398-19F2-4359-86D4-93B562EC55A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29942-0342-4CBC-82A9-6CA0DAB1C4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A1F69-6422-4470-AEBE-5742C3E2E38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7A28-EB18-4830-8B1E-3FE3AA24EA3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2BF8-2A21-49C4-A5F3-90671D18176D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Országos Széchényi Könyvtár – E-szolgáltatási Igazgatóság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C9B79-8773-4352-BED9-02FF09C4C8D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Országos Széchényi Könyvtár – E-szolgáltatási Igazgatóság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FE101-72CB-4138-8F1C-421770D074E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Országos Széchényi Könyvtár – E-szolgáltatási Igazgatóság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6C5A-EEE9-4F9F-AD29-AF24D954239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Országos Széchényi Könyvtár – E-szolgáltatási Igazgatóság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892FD-6A74-4DCE-A5F6-6B9C6F549F8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Országos Széchényi Könyvtár – E-szolgáltatási Igazgatóság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AF01B-3341-4B09-9BB3-5ACCDA0222B1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Országos Széchényi Könyvtár – E-szolgáltatási Igazgatóság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FF73C-C392-4E36-877B-F9E57A8D62CC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4BC69-07F9-4517-9214-C307AE1A176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7E259-178E-428F-A221-7402ACC9D3CC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06585CB-ED41-4C24-B27F-22CDBB918240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125959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hu-HU" sz="2400">
              <a:latin typeface="Times New Roman" pitchFamily="18" charset="0"/>
            </a:endParaRPr>
          </a:p>
        </p:txBody>
      </p:sp>
      <p:grpSp>
        <p:nvGrpSpPr>
          <p:cNvPr id="125960" name="Group 8"/>
          <p:cNvGrpSpPr>
            <a:grpSpLocks/>
          </p:cNvGrpSpPr>
          <p:nvPr userDrawn="1"/>
        </p:nvGrpSpPr>
        <p:grpSpPr bwMode="auto">
          <a:xfrm>
            <a:off x="219075" y="50800"/>
            <a:ext cx="8675688" cy="1146175"/>
            <a:chOff x="138" y="180"/>
            <a:chExt cx="5465" cy="722"/>
          </a:xfrm>
        </p:grpSpPr>
        <p:sp>
          <p:nvSpPr>
            <p:cNvPr id="7" name="Téglalap 6"/>
            <p:cNvSpPr/>
            <p:nvPr/>
          </p:nvSpPr>
          <p:spPr>
            <a:xfrm>
              <a:off x="152" y="193"/>
              <a:ext cx="5442" cy="704"/>
            </a:xfrm>
            <a:prstGeom prst="rect">
              <a:avLst/>
            </a:prstGeom>
            <a:gradFill flip="none" rotWithShape="1">
              <a:gsLst>
                <a:gs pos="833">
                  <a:srgbClr val="00599D">
                    <a:alpha val="66000"/>
                  </a:srgbClr>
                </a:gs>
                <a:gs pos="33000">
                  <a:srgbClr val="2B93D1">
                    <a:alpha val="67000"/>
                  </a:srgbClr>
                </a:gs>
                <a:gs pos="90000">
                  <a:srgbClr val="2B93D1">
                    <a:lumMod val="64000"/>
                    <a:lumOff val="36000"/>
                  </a:srgbClr>
                </a:gs>
                <a:gs pos="52000">
                  <a:srgbClr val="00599D">
                    <a:alpha val="54000"/>
                  </a:srgbClr>
                </a:gs>
                <a:gs pos="100000">
                  <a:srgbClr val="00599D">
                    <a:alpha val="43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148" y="300"/>
              <a:ext cx="5442" cy="291"/>
            </a:xfrm>
            <a:prstGeom prst="rect">
              <a:avLst/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  <a:softEdge rad="127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pperplate Gothic Bold" pitchFamily="34" charset="0"/>
                  <a:cs typeface="Times New Roman" pitchFamily="18" charset="0"/>
                </a:rPr>
                <a:t>ORSZÁGOS SZÉCHÉNYI KÖNYVTÁR</a:t>
              </a:r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158" y="618"/>
              <a:ext cx="5432" cy="213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600" b="1" spc="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E-SZOLGÁLTATÁSI IGAZGATÓSÁG</a:t>
              </a:r>
            </a:p>
          </p:txBody>
        </p:sp>
        <p:cxnSp>
          <p:nvCxnSpPr>
            <p:cNvPr id="10" name="Egyenes összekötő 9"/>
            <p:cNvCxnSpPr/>
            <p:nvPr/>
          </p:nvCxnSpPr>
          <p:spPr>
            <a:xfrm flipV="1">
              <a:off x="295" y="572"/>
              <a:ext cx="5125" cy="1"/>
            </a:xfrm>
            <a:prstGeom prst="line">
              <a:avLst/>
            </a:prstGeom>
            <a:ln w="95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969" name="Dátum helye 3"/>
          <p:cNvSpPr txBox="1">
            <a:spLocks/>
          </p:cNvSpPr>
          <p:nvPr userDrawn="1"/>
        </p:nvSpPr>
        <p:spPr bwMode="auto">
          <a:xfrm>
            <a:off x="244475" y="6454775"/>
            <a:ext cx="1090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7299DB74-CB9E-4D10-BC6B-6DBF948EAA9A}" type="datetime1">
              <a:rPr lang="hu-HU" sz="1200">
                <a:solidFill>
                  <a:srgbClr val="17375E"/>
                </a:solidFill>
                <a:latin typeface="Calibri" pitchFamily="34" charset="0"/>
                <a:cs typeface="Tunga" pitchFamily="34" charset="0"/>
              </a:rPr>
              <a:pPr/>
              <a:t>2019. 05. 10.</a:t>
            </a:fld>
            <a:endParaRPr lang="hu-HU" sz="1200">
              <a:solidFill>
                <a:srgbClr val="17375E"/>
              </a:solidFill>
              <a:latin typeface="Calibri" pitchFamily="34" charset="0"/>
              <a:cs typeface="Tunga" pitchFamily="34" charset="0"/>
            </a:endParaRPr>
          </a:p>
        </p:txBody>
      </p:sp>
      <p:sp>
        <p:nvSpPr>
          <p:cNvPr id="125970" name="Élőláb helye 4"/>
          <p:cNvSpPr txBox="1">
            <a:spLocks/>
          </p:cNvSpPr>
          <p:nvPr userDrawn="1"/>
        </p:nvSpPr>
        <p:spPr bwMode="auto">
          <a:xfrm>
            <a:off x="1547813" y="6484938"/>
            <a:ext cx="6769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1200">
                <a:solidFill>
                  <a:srgbClr val="17375E"/>
                </a:solidFill>
                <a:latin typeface="Copperplate Gothic Bold"/>
                <a:cs typeface="Tunga" pitchFamily="34" charset="0"/>
              </a:rPr>
              <a:t>Országos Széchényi Könyvtár – E-szolgáltatási Igazgatóság</a:t>
            </a:r>
          </a:p>
        </p:txBody>
      </p:sp>
      <p:sp>
        <p:nvSpPr>
          <p:cNvPr id="125971" name="Dia számának helye 5"/>
          <p:cNvSpPr txBox="1">
            <a:spLocks/>
          </p:cNvSpPr>
          <p:nvPr userDrawn="1"/>
        </p:nvSpPr>
        <p:spPr bwMode="auto">
          <a:xfrm>
            <a:off x="8532813" y="6453188"/>
            <a:ext cx="3778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851057D-54DC-460C-A3A2-593F120365A3}" type="slidenum">
              <a:rPr lang="hu-HU" sz="1200">
                <a:solidFill>
                  <a:srgbClr val="17375E"/>
                </a:solidFill>
                <a:latin typeface="Calibri" pitchFamily="34" charset="0"/>
                <a:cs typeface="Tunga" pitchFamily="34" charset="0"/>
              </a:rPr>
              <a:pPr algn="r"/>
              <a:t>‹#›</a:t>
            </a:fld>
            <a:endParaRPr lang="hu-HU" sz="1200">
              <a:solidFill>
                <a:srgbClr val="17375E"/>
              </a:solidFill>
              <a:latin typeface="Calibri" pitchFamily="34" charset="0"/>
              <a:cs typeface="Tung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9D066-9AA3-40FC-AAC1-52679634F5D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DE054-B3F2-492B-99C4-9DCF73A4DDE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EF66A-4611-4CC1-98EE-EB8B5C224A7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57D91-D3A5-49D7-B0E2-8DA6E9EBCBA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18754-1B95-4518-BF0A-EE2FA0E34DB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8C1A0-5A97-4CC8-95C3-6E3B3A6289C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31641-880C-4C35-AD68-FA0F9550B36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C597F-E2F7-44CE-8DA7-EF557819DF8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C171D-C2E8-4FDE-ADF4-6AAD7EC29F0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F4802-15EB-4FE1-887F-5F56E5E2FBC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75" name="Group 23"/>
          <p:cNvGrpSpPr>
            <a:grpSpLocks/>
          </p:cNvGrpSpPr>
          <p:nvPr userDrawn="1"/>
        </p:nvGrpSpPr>
        <p:grpSpPr bwMode="auto">
          <a:xfrm>
            <a:off x="219075" y="50800"/>
            <a:ext cx="8675688" cy="1146175"/>
            <a:chOff x="138" y="180"/>
            <a:chExt cx="5465" cy="722"/>
          </a:xfrm>
        </p:grpSpPr>
        <p:sp>
          <p:nvSpPr>
            <p:cNvPr id="7" name="Téglalap 6"/>
            <p:cNvSpPr/>
            <p:nvPr/>
          </p:nvSpPr>
          <p:spPr>
            <a:xfrm>
              <a:off x="152" y="193"/>
              <a:ext cx="5442" cy="704"/>
            </a:xfrm>
            <a:prstGeom prst="rect">
              <a:avLst/>
            </a:prstGeom>
            <a:gradFill flip="none" rotWithShape="1">
              <a:gsLst>
                <a:gs pos="833">
                  <a:srgbClr val="00599D">
                    <a:alpha val="66000"/>
                  </a:srgbClr>
                </a:gs>
                <a:gs pos="33000">
                  <a:srgbClr val="2B93D1">
                    <a:alpha val="67000"/>
                  </a:srgbClr>
                </a:gs>
                <a:gs pos="90000">
                  <a:srgbClr val="2B93D1">
                    <a:lumMod val="64000"/>
                    <a:lumOff val="36000"/>
                  </a:srgbClr>
                </a:gs>
                <a:gs pos="52000">
                  <a:srgbClr val="00599D">
                    <a:alpha val="54000"/>
                  </a:srgbClr>
                </a:gs>
                <a:gs pos="100000">
                  <a:srgbClr val="00599D">
                    <a:alpha val="43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148" y="300"/>
              <a:ext cx="5442" cy="291"/>
            </a:xfrm>
            <a:prstGeom prst="rect">
              <a:avLst/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  <a:softEdge rad="127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pperplate Gothic Bold" pitchFamily="34" charset="0"/>
                  <a:cs typeface="Times New Roman" pitchFamily="18" charset="0"/>
                </a:rPr>
                <a:t>ORSZÁGOS SZÉCHÉNYI KÖNYVTÁR</a:t>
              </a:r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158" y="618"/>
              <a:ext cx="5432" cy="213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600" b="1" spc="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E-SZOLGÁLTATÁSI IGAZGATÓSÁG</a:t>
              </a:r>
            </a:p>
          </p:txBody>
        </p:sp>
        <p:cxnSp>
          <p:nvCxnSpPr>
            <p:cNvPr id="10" name="Egyenes összekötő 9"/>
            <p:cNvCxnSpPr/>
            <p:nvPr/>
          </p:nvCxnSpPr>
          <p:spPr>
            <a:xfrm flipV="1">
              <a:off x="295" y="572"/>
              <a:ext cx="5125" cy="1"/>
            </a:xfrm>
            <a:prstGeom prst="line">
              <a:avLst/>
            </a:prstGeom>
            <a:ln w="95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églalap 10"/>
          <p:cNvSpPr/>
          <p:nvPr/>
        </p:nvSpPr>
        <p:spPr>
          <a:xfrm>
            <a:off x="234535" y="6324450"/>
            <a:ext cx="6785737" cy="162228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grpSp>
        <p:nvGrpSpPr>
          <p:cNvPr id="12" name="Téglalap 11"/>
          <p:cNvGrpSpPr>
            <a:grpSpLocks/>
          </p:cNvGrpSpPr>
          <p:nvPr/>
        </p:nvGrpSpPr>
        <p:grpSpPr bwMode="auto">
          <a:xfrm>
            <a:off x="182563" y="1341438"/>
            <a:ext cx="347662" cy="4792662"/>
            <a:chOff x="115" y="975"/>
            <a:chExt cx="219" cy="3019"/>
          </a:xfrm>
        </p:grpSpPr>
        <p:pic>
          <p:nvPicPr>
            <p:cNvPr id="49166" name="Téglalap 11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15" y="975"/>
              <a:ext cx="219" cy="3019"/>
            </a:xfrm>
            <a:prstGeom prst="rect">
              <a:avLst/>
            </a:prstGeom>
            <a:noFill/>
          </p:spPr>
        </p:pic>
        <p:sp>
          <p:nvSpPr>
            <p:cNvPr id="49167" name="Text Box 15"/>
            <p:cNvSpPr txBox="1">
              <a:spLocks noChangeArrowheads="1"/>
            </p:cNvSpPr>
            <p:nvPr/>
          </p:nvSpPr>
          <p:spPr bwMode="auto">
            <a:xfrm rot="5400000">
              <a:off x="-1242" y="2420"/>
              <a:ext cx="293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/>
              <a:endParaRPr lang="hu-H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3" name="Szövegdoboz 27"/>
          <p:cNvSpPr txBox="1">
            <a:spLocks noChangeArrowheads="1"/>
          </p:cNvSpPr>
          <p:nvPr/>
        </p:nvSpPr>
        <p:spPr bwMode="auto">
          <a:xfrm>
            <a:off x="7081838" y="6324600"/>
            <a:ext cx="2160587" cy="200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pic>
        <p:nvPicPr>
          <p:cNvPr id="49169" name="Kép 2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29538" y="5768975"/>
            <a:ext cx="6921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0" name="Cím helye 1"/>
          <p:cNvSpPr>
            <a:spLocks noGrp="1"/>
          </p:cNvSpPr>
          <p:nvPr>
            <p:ph type="title"/>
          </p:nvPr>
        </p:nvSpPr>
        <p:spPr bwMode="auto">
          <a:xfrm>
            <a:off x="457200" y="1206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9171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9172" name="Dátum helye 3"/>
          <p:cNvSpPr txBox="1">
            <a:spLocks/>
          </p:cNvSpPr>
          <p:nvPr userDrawn="1"/>
        </p:nvSpPr>
        <p:spPr bwMode="auto">
          <a:xfrm>
            <a:off x="244475" y="6454775"/>
            <a:ext cx="1090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FA4AC4FB-6531-4A88-87A0-8CDFFB1C92B1}" type="datetime1">
              <a:rPr lang="hu-HU" sz="1200">
                <a:solidFill>
                  <a:srgbClr val="17375E"/>
                </a:solidFill>
                <a:latin typeface="Calibri" pitchFamily="34" charset="0"/>
                <a:cs typeface="Tunga" pitchFamily="34" charset="0"/>
              </a:rPr>
              <a:pPr/>
              <a:t>2019. 05. 10.</a:t>
            </a:fld>
            <a:endParaRPr lang="hu-HU" sz="1200">
              <a:solidFill>
                <a:srgbClr val="17375E"/>
              </a:solidFill>
              <a:latin typeface="Calibri" pitchFamily="34" charset="0"/>
              <a:cs typeface="Tunga" pitchFamily="34" charset="0"/>
            </a:endParaRPr>
          </a:p>
        </p:txBody>
      </p:sp>
      <p:sp>
        <p:nvSpPr>
          <p:cNvPr id="49173" name="Élőláb helye 4"/>
          <p:cNvSpPr txBox="1">
            <a:spLocks/>
          </p:cNvSpPr>
          <p:nvPr userDrawn="1"/>
        </p:nvSpPr>
        <p:spPr bwMode="auto">
          <a:xfrm>
            <a:off x="1547813" y="6484938"/>
            <a:ext cx="6769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1200">
                <a:solidFill>
                  <a:srgbClr val="17375E"/>
                </a:solidFill>
                <a:latin typeface="Copperplate Gothic Bold"/>
                <a:cs typeface="Tunga" pitchFamily="34" charset="0"/>
              </a:rPr>
              <a:t>Országos Széchényi Könyvtár – E-szolgáltatási Igazgatóság</a:t>
            </a:r>
          </a:p>
        </p:txBody>
      </p:sp>
      <p:sp>
        <p:nvSpPr>
          <p:cNvPr id="49174" name="Dia számának helye 5"/>
          <p:cNvSpPr txBox="1">
            <a:spLocks/>
          </p:cNvSpPr>
          <p:nvPr userDrawn="1"/>
        </p:nvSpPr>
        <p:spPr bwMode="auto">
          <a:xfrm>
            <a:off x="8532813" y="6453188"/>
            <a:ext cx="3778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721AEC7-9A4A-4515-BFBC-866905C9B4E7}" type="slidenum">
              <a:rPr lang="hu-HU" sz="1200">
                <a:solidFill>
                  <a:srgbClr val="17375E"/>
                </a:solidFill>
                <a:latin typeface="Calibri" pitchFamily="34" charset="0"/>
                <a:cs typeface="Tunga" pitchFamily="34" charset="0"/>
              </a:rPr>
              <a:pPr algn="r"/>
              <a:t>‹#›</a:t>
            </a:fld>
            <a:endParaRPr lang="hu-HU" sz="1200">
              <a:solidFill>
                <a:srgbClr val="17375E"/>
              </a:solidFill>
              <a:latin typeface="Calibri" pitchFamily="34" charset="0"/>
              <a:cs typeface="Tung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51203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r>
              <a:rPr lang="hu-HU"/>
              <a:t>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DDC2BE-4E10-49BD-9D5A-B537211AE51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9"/>
          <p:cNvSpPr/>
          <p:nvPr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13"/>
          <p:cNvSpPr/>
          <p:nvPr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" name="Téglalap 14"/>
          <p:cNvSpPr/>
          <p:nvPr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Szövegdoboz 27"/>
          <p:cNvSpPr txBox="1">
            <a:spLocks noChangeArrowheads="1"/>
          </p:cNvSpPr>
          <p:nvPr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pic>
        <p:nvPicPr>
          <p:cNvPr id="52236" name="Kép 2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Egyenes összekötő 17"/>
          <p:cNvCxnSpPr/>
          <p:nvPr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8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52239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3" name="Dátum helye 3"/>
          <p:cNvSpPr>
            <a:spLocks noGrp="1"/>
          </p:cNvSpPr>
          <p:nvPr>
            <p:ph type="dt" sz="half" idx="2"/>
          </p:nvPr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hu-HU" sz="120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3"/>
          </p:nvPr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17375E"/>
                </a:solidFill>
                <a:latin typeface="Copperplate Gothic Bold"/>
                <a:cs typeface="Tunga" pitchFamily="34" charset="0"/>
              </a:defRPr>
            </a:lvl1pPr>
          </a:lstStyle>
          <a:p>
            <a:r>
              <a:rPr lang="hu-HU"/>
              <a:t>Országos Széchényi Könyvtár – E-szolgáltatási Igazgatóság</a:t>
            </a:r>
          </a:p>
        </p:txBody>
      </p:sp>
      <p:sp>
        <p:nvSpPr>
          <p:cNvPr id="15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>
              <a:defRPr/>
            </a:pPr>
            <a:fld id="{04279C06-3FDA-4915-9560-29D2E1769A0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8"/>
          <p:cNvSpPr/>
          <p:nvPr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51518" y="305999"/>
            <a:ext cx="8629162" cy="74673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33E7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52000" anchor="ctr"/>
          <a:lstStyle>
            <a:lvl1pPr algn="l">
              <a:lnSpc>
                <a:spcPct val="100000"/>
              </a:lnSpc>
              <a:defRPr lang="hu-HU" sz="2400" b="1" kern="1200" cap="all" spc="3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/>
          </a:p>
        </p:txBody>
      </p:sp>
      <p:sp>
        <p:nvSpPr>
          <p:cNvPr id="9" name="Dátum helye 3"/>
          <p:cNvSpPr txBox="1">
            <a:spLocks/>
          </p:cNvSpPr>
          <p:nvPr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 lang="hu-HU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2019. 05. 10.</a:t>
            </a:fld>
            <a:endParaRPr dirty="0"/>
          </a:p>
        </p:txBody>
      </p:sp>
      <p:sp>
        <p:nvSpPr>
          <p:cNvPr id="10" name="Élőláb helye 4"/>
          <p:cNvSpPr txBox="1">
            <a:spLocks/>
          </p:cNvSpPr>
          <p:nvPr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11" name="Dia számának helye 5"/>
          <p:cNvSpPr txBox="1">
            <a:spLocks/>
          </p:cNvSpPr>
          <p:nvPr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>
            <a:lvl1pPr algn="r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7BECB52-B970-4B85-B3CE-963B04655060}" type="slidenum">
              <a:rPr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dirty="0"/>
          </a:p>
        </p:txBody>
      </p:sp>
      <p:sp>
        <p:nvSpPr>
          <p:cNvPr id="12" name="Téglalap 13"/>
          <p:cNvSpPr/>
          <p:nvPr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" name="Téglalap 14"/>
          <p:cNvSpPr/>
          <p:nvPr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53265" name="Kép 2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Egyenes összekötő 16"/>
          <p:cNvCxnSpPr/>
          <p:nvPr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27"/>
          <p:cNvSpPr txBox="1">
            <a:spLocks noChangeArrowheads="1"/>
          </p:cNvSpPr>
          <p:nvPr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sp>
        <p:nvSpPr>
          <p:cNvPr id="53268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53269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7"/>
          <p:cNvSpPr/>
          <p:nvPr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51518" y="305999"/>
            <a:ext cx="8629162" cy="74673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33E7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52000" anchor="ctr"/>
          <a:lstStyle>
            <a:lvl1pPr algn="l">
              <a:lnSpc>
                <a:spcPct val="100000"/>
              </a:lnSpc>
              <a:defRPr lang="hu-HU" sz="2400" b="1" kern="1200" cap="all" spc="3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/>
          </a:p>
        </p:txBody>
      </p:sp>
      <p:sp>
        <p:nvSpPr>
          <p:cNvPr id="9" name="Dátum helye 3"/>
          <p:cNvSpPr txBox="1">
            <a:spLocks/>
          </p:cNvSpPr>
          <p:nvPr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 lang="hu-HU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2019. 05. 10.</a:t>
            </a:fld>
            <a:endParaRPr dirty="0"/>
          </a:p>
        </p:txBody>
      </p:sp>
      <p:sp>
        <p:nvSpPr>
          <p:cNvPr id="10" name="Élőláb helye 4"/>
          <p:cNvSpPr txBox="1">
            <a:spLocks/>
          </p:cNvSpPr>
          <p:nvPr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11" name="Dia számának helye 5"/>
          <p:cNvSpPr txBox="1">
            <a:spLocks/>
          </p:cNvSpPr>
          <p:nvPr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>
            <a:lvl1pPr algn="r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67C02DF-258C-4B1F-B5CB-58F9FD8CFF85}" type="slidenum">
              <a:rPr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dirty="0"/>
          </a:p>
        </p:txBody>
      </p:sp>
      <p:sp>
        <p:nvSpPr>
          <p:cNvPr id="12" name="Téglalap 12"/>
          <p:cNvSpPr/>
          <p:nvPr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" name="Téglalap 13"/>
          <p:cNvSpPr/>
          <p:nvPr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54289" name="Kép 2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Egyenes összekötő 15"/>
          <p:cNvCxnSpPr/>
          <p:nvPr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27"/>
          <p:cNvSpPr txBox="1">
            <a:spLocks noChangeArrowheads="1"/>
          </p:cNvSpPr>
          <p:nvPr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sp>
        <p:nvSpPr>
          <p:cNvPr id="54292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54293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9"/>
          <p:cNvSpPr/>
          <p:nvPr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51518" y="305999"/>
            <a:ext cx="8629162" cy="74673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33E7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52000" anchor="ctr"/>
          <a:lstStyle>
            <a:lvl1pPr algn="l">
              <a:lnSpc>
                <a:spcPct val="100000"/>
              </a:lnSpc>
              <a:defRPr lang="hu-HU" sz="2400" b="1" kern="1200" cap="all" spc="3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/>
          </a:p>
        </p:txBody>
      </p:sp>
      <p:sp>
        <p:nvSpPr>
          <p:cNvPr id="9" name="Dátum helye 3"/>
          <p:cNvSpPr txBox="1">
            <a:spLocks/>
          </p:cNvSpPr>
          <p:nvPr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 lang="hu-HU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2019. 05. 10.</a:t>
            </a:fld>
            <a:endParaRPr dirty="0"/>
          </a:p>
        </p:txBody>
      </p:sp>
      <p:sp>
        <p:nvSpPr>
          <p:cNvPr id="10" name="Élőláb helye 4"/>
          <p:cNvSpPr txBox="1">
            <a:spLocks/>
          </p:cNvSpPr>
          <p:nvPr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11" name="Dia számának helye 5"/>
          <p:cNvSpPr txBox="1">
            <a:spLocks/>
          </p:cNvSpPr>
          <p:nvPr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>
            <a:lvl1pPr algn="r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2EC4647-491F-4CDE-B843-A5EB0D3B88E1}" type="slidenum">
              <a:rPr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dirty="0"/>
          </a:p>
        </p:txBody>
      </p:sp>
      <p:sp>
        <p:nvSpPr>
          <p:cNvPr id="12" name="Téglalap 14"/>
          <p:cNvSpPr/>
          <p:nvPr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" name="Téglalap 15"/>
          <p:cNvSpPr/>
          <p:nvPr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55313" name="Kép 2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Egyenes összekötő 17"/>
          <p:cNvCxnSpPr/>
          <p:nvPr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27"/>
          <p:cNvSpPr txBox="1">
            <a:spLocks noChangeArrowheads="1"/>
          </p:cNvSpPr>
          <p:nvPr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sp>
        <p:nvSpPr>
          <p:cNvPr id="5531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5531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7"/>
          <p:cNvSpPr/>
          <p:nvPr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51518" y="305999"/>
            <a:ext cx="8629162" cy="74673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33E7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52000" anchor="ctr"/>
          <a:lstStyle>
            <a:lvl1pPr algn="l">
              <a:lnSpc>
                <a:spcPct val="100000"/>
              </a:lnSpc>
              <a:defRPr lang="hu-HU" sz="2400" b="1" kern="1200" cap="all" spc="3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/>
          </a:p>
        </p:txBody>
      </p:sp>
      <p:sp>
        <p:nvSpPr>
          <p:cNvPr id="9" name="Dátum helye 3"/>
          <p:cNvSpPr txBox="1">
            <a:spLocks/>
          </p:cNvSpPr>
          <p:nvPr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 lang="hu-HU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2019. 05. 10.</a:t>
            </a:fld>
            <a:endParaRPr dirty="0"/>
          </a:p>
        </p:txBody>
      </p:sp>
      <p:sp>
        <p:nvSpPr>
          <p:cNvPr id="10" name="Élőláb helye 4"/>
          <p:cNvSpPr txBox="1">
            <a:spLocks/>
          </p:cNvSpPr>
          <p:nvPr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11" name="Dia számának helye 5"/>
          <p:cNvSpPr txBox="1">
            <a:spLocks/>
          </p:cNvSpPr>
          <p:nvPr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>
            <a:lvl1pPr algn="r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4892E03-8633-4468-8F83-D42F3093670B}" type="slidenum">
              <a:rPr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dirty="0"/>
          </a:p>
        </p:txBody>
      </p:sp>
      <p:sp>
        <p:nvSpPr>
          <p:cNvPr id="12" name="Téglalap 12"/>
          <p:cNvSpPr/>
          <p:nvPr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" name="Téglalap 13"/>
          <p:cNvSpPr/>
          <p:nvPr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56337" name="Kép 2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Egyenes összekötő 15"/>
          <p:cNvCxnSpPr/>
          <p:nvPr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27"/>
          <p:cNvSpPr txBox="1">
            <a:spLocks noChangeArrowheads="1"/>
          </p:cNvSpPr>
          <p:nvPr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sp>
        <p:nvSpPr>
          <p:cNvPr id="56340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56341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átum helye 3"/>
          <p:cNvSpPr txBox="1">
            <a:spLocks/>
          </p:cNvSpPr>
          <p:nvPr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 lang="hu-HU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2019. 05. 10.</a:t>
            </a:fld>
            <a:endParaRPr dirty="0"/>
          </a:p>
        </p:txBody>
      </p:sp>
      <p:sp>
        <p:nvSpPr>
          <p:cNvPr id="8" name="Élőláb helye 4"/>
          <p:cNvSpPr txBox="1">
            <a:spLocks/>
          </p:cNvSpPr>
          <p:nvPr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9" name="Dia számának helye 5"/>
          <p:cNvSpPr txBox="1">
            <a:spLocks/>
          </p:cNvSpPr>
          <p:nvPr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>
            <a:lvl1pPr algn="r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112CA10-C5E3-4FA6-A577-E103C9BAEBEF}" type="slidenum">
              <a:rPr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dirty="0"/>
          </a:p>
        </p:txBody>
      </p:sp>
      <p:sp>
        <p:nvSpPr>
          <p:cNvPr id="10" name="Téglalap 11"/>
          <p:cNvSpPr/>
          <p:nvPr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57352" name="Kép 2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Egyenes összekötő 14"/>
          <p:cNvCxnSpPr/>
          <p:nvPr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27"/>
          <p:cNvSpPr txBox="1">
            <a:spLocks noChangeArrowheads="1"/>
          </p:cNvSpPr>
          <p:nvPr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sp>
        <p:nvSpPr>
          <p:cNvPr id="57355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57356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2493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hu-HU" sz="2400">
              <a:latin typeface="Times New Roman" pitchFamily="18" charset="0"/>
            </a:endParaRPr>
          </a:p>
        </p:txBody>
      </p:sp>
      <p:sp>
        <p:nvSpPr>
          <p:cNvPr id="12493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1249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A94F2B24-A29C-40B8-A79B-F9059315427C}" type="slidenum">
              <a:rPr lang="hu-HU"/>
              <a:pPr/>
              <a:t>‹#›</a:t>
            </a:fld>
            <a:endParaRPr lang="hu-HU"/>
          </a:p>
        </p:txBody>
      </p:sp>
      <p:grpSp>
        <p:nvGrpSpPr>
          <p:cNvPr id="124937" name="Group 9"/>
          <p:cNvGrpSpPr>
            <a:grpSpLocks/>
          </p:cNvGrpSpPr>
          <p:nvPr userDrawn="1"/>
        </p:nvGrpSpPr>
        <p:grpSpPr bwMode="auto">
          <a:xfrm>
            <a:off x="219075" y="50800"/>
            <a:ext cx="8675688" cy="1146175"/>
            <a:chOff x="138" y="180"/>
            <a:chExt cx="5465" cy="722"/>
          </a:xfrm>
        </p:grpSpPr>
        <p:sp>
          <p:nvSpPr>
            <p:cNvPr id="7" name="Téglalap 6"/>
            <p:cNvSpPr/>
            <p:nvPr/>
          </p:nvSpPr>
          <p:spPr>
            <a:xfrm>
              <a:off x="152" y="193"/>
              <a:ext cx="5442" cy="704"/>
            </a:xfrm>
            <a:prstGeom prst="rect">
              <a:avLst/>
            </a:prstGeom>
            <a:gradFill flip="none" rotWithShape="1">
              <a:gsLst>
                <a:gs pos="833">
                  <a:srgbClr val="00599D">
                    <a:alpha val="66000"/>
                  </a:srgbClr>
                </a:gs>
                <a:gs pos="33000">
                  <a:srgbClr val="2B93D1">
                    <a:alpha val="67000"/>
                  </a:srgbClr>
                </a:gs>
                <a:gs pos="90000">
                  <a:srgbClr val="2B93D1">
                    <a:lumMod val="64000"/>
                    <a:lumOff val="36000"/>
                  </a:srgbClr>
                </a:gs>
                <a:gs pos="52000">
                  <a:srgbClr val="00599D">
                    <a:alpha val="54000"/>
                  </a:srgbClr>
                </a:gs>
                <a:gs pos="100000">
                  <a:srgbClr val="00599D">
                    <a:alpha val="43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148" y="300"/>
              <a:ext cx="5442" cy="291"/>
            </a:xfrm>
            <a:prstGeom prst="rect">
              <a:avLst/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  <a:softEdge rad="127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pperplate Gothic Bold" pitchFamily="34" charset="0"/>
                  <a:cs typeface="Times New Roman" pitchFamily="18" charset="0"/>
                </a:rPr>
                <a:t>ORSZÁGOS SZÉCHÉNYI KÖNYVTÁR</a:t>
              </a:r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158" y="618"/>
              <a:ext cx="5432" cy="213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600" b="1" spc="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E-SZOLGÁLTATÁSI IGAZGATÓSÁG</a:t>
              </a:r>
            </a:p>
          </p:txBody>
        </p:sp>
        <p:cxnSp>
          <p:nvCxnSpPr>
            <p:cNvPr id="10" name="Egyenes összekötő 9"/>
            <p:cNvCxnSpPr/>
            <p:nvPr/>
          </p:nvCxnSpPr>
          <p:spPr>
            <a:xfrm flipV="1">
              <a:off x="295" y="572"/>
              <a:ext cx="5125" cy="1"/>
            </a:xfrm>
            <a:prstGeom prst="line">
              <a:avLst/>
            </a:prstGeom>
            <a:ln w="95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946" name="Dátum helye 3"/>
          <p:cNvSpPr txBox="1">
            <a:spLocks/>
          </p:cNvSpPr>
          <p:nvPr userDrawn="1"/>
        </p:nvSpPr>
        <p:spPr bwMode="auto">
          <a:xfrm>
            <a:off x="244475" y="6454775"/>
            <a:ext cx="1090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4F86FAFF-E6C1-44DF-BB0E-8B1E113FFBF7}" type="datetime1">
              <a:rPr lang="hu-HU" sz="1200">
                <a:solidFill>
                  <a:srgbClr val="17375E"/>
                </a:solidFill>
                <a:latin typeface="Calibri" pitchFamily="34" charset="0"/>
                <a:cs typeface="Tunga" pitchFamily="34" charset="0"/>
              </a:rPr>
              <a:pPr/>
              <a:t>2019. 05. 10.</a:t>
            </a:fld>
            <a:endParaRPr lang="hu-HU" sz="1200">
              <a:solidFill>
                <a:srgbClr val="17375E"/>
              </a:solidFill>
              <a:latin typeface="Calibri" pitchFamily="34" charset="0"/>
              <a:cs typeface="Tunga" pitchFamily="34" charset="0"/>
            </a:endParaRPr>
          </a:p>
        </p:txBody>
      </p:sp>
      <p:sp>
        <p:nvSpPr>
          <p:cNvPr id="124947" name="Élőláb helye 4"/>
          <p:cNvSpPr txBox="1">
            <a:spLocks/>
          </p:cNvSpPr>
          <p:nvPr userDrawn="1"/>
        </p:nvSpPr>
        <p:spPr bwMode="auto">
          <a:xfrm>
            <a:off x="1547813" y="6484938"/>
            <a:ext cx="6769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1200">
                <a:solidFill>
                  <a:srgbClr val="17375E"/>
                </a:solidFill>
                <a:latin typeface="Copperplate Gothic Bold"/>
                <a:cs typeface="Tunga" pitchFamily="34" charset="0"/>
              </a:rPr>
              <a:t>Országos Széchényi Könyvtár – E-szolgáltatási Igazgatóság</a:t>
            </a:r>
          </a:p>
        </p:txBody>
      </p:sp>
      <p:sp>
        <p:nvSpPr>
          <p:cNvPr id="124948" name="Dia számának helye 5"/>
          <p:cNvSpPr txBox="1">
            <a:spLocks/>
          </p:cNvSpPr>
          <p:nvPr userDrawn="1"/>
        </p:nvSpPr>
        <p:spPr bwMode="auto">
          <a:xfrm>
            <a:off x="8532813" y="6453188"/>
            <a:ext cx="3778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D4DA360-B628-43E2-A301-4999B4D5D981}" type="slidenum">
              <a:rPr lang="hu-HU" sz="1200">
                <a:solidFill>
                  <a:srgbClr val="17375E"/>
                </a:solidFill>
                <a:latin typeface="Calibri" pitchFamily="34" charset="0"/>
                <a:cs typeface="Tunga" pitchFamily="34" charset="0"/>
              </a:rPr>
              <a:pPr algn="r"/>
              <a:t>‹#›</a:t>
            </a:fld>
            <a:endParaRPr lang="hu-HU" sz="1200">
              <a:solidFill>
                <a:srgbClr val="17375E"/>
              </a:solidFill>
              <a:latin typeface="Calibri" pitchFamily="34" charset="0"/>
              <a:cs typeface="Tung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ekosztaly.oszk.hu/mia/demo/" TargetMode="External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mekosztaly.oszk.hu/mia/" TargetMode="External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forms/Y1qIIxcM7APPiq443" TargetMode="External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32075"/>
            <a:ext cx="7772400" cy="1555750"/>
          </a:xfrm>
          <a:noFill/>
        </p:spPr>
        <p:txBody>
          <a:bodyPr>
            <a:spAutoFit/>
          </a:bodyPr>
          <a:lstStyle/>
          <a:p>
            <a:r>
              <a:rPr lang="hu-HU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Webes tartalmak </a:t>
            </a:r>
            <a:br>
              <a:rPr lang="hu-HU" sz="4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digitális megőrzése</a:t>
            </a:r>
            <a:r>
              <a:rPr lang="hu-HU" sz="480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400800" cy="839787"/>
          </a:xfrm>
          <a:noFill/>
        </p:spPr>
        <p:txBody>
          <a:bodyPr>
            <a:spAutoFit/>
          </a:bodyPr>
          <a:lstStyle/>
          <a:p>
            <a:r>
              <a:rPr lang="hu-HU" b="1">
                <a:solidFill>
                  <a:schemeClr val="tx2"/>
                </a:solidFill>
              </a:rPr>
              <a:t>Drótos László</a:t>
            </a:r>
            <a:r>
              <a:rPr lang="hu-HU">
                <a:solidFill>
                  <a:schemeClr val="tx2"/>
                </a:solidFill>
              </a:rPr>
              <a:t> </a:t>
            </a:r>
            <a:r>
              <a:rPr lang="hu-HU" sz="2200">
                <a:solidFill>
                  <a:schemeClr val="tx2"/>
                </a:solidFill>
              </a:rPr>
              <a:t>(témafelelős)</a:t>
            </a:r>
            <a:r>
              <a:rPr lang="hu-HU">
                <a:solidFill>
                  <a:schemeClr val="tx2"/>
                </a:solidFill>
              </a:rPr>
              <a:t/>
            </a:r>
            <a:br>
              <a:rPr lang="hu-HU">
                <a:solidFill>
                  <a:schemeClr val="tx2"/>
                </a:solidFill>
              </a:rPr>
            </a:br>
            <a:r>
              <a:rPr lang="hu-HU" sz="2100">
                <a:solidFill>
                  <a:schemeClr val="tx2"/>
                </a:solidFill>
              </a:rPr>
              <a:t>E-könyvtári Szolgáltatások Osztály</a:t>
            </a:r>
          </a:p>
        </p:txBody>
      </p:sp>
      <p:sp>
        <p:nvSpPr>
          <p:cNvPr id="2053" name="Rectangle 5"/>
          <p:cNvSpPr>
            <a:spLocks/>
          </p:cNvSpPr>
          <p:nvPr/>
        </p:nvSpPr>
        <p:spPr bwMode="auto">
          <a:xfrm>
            <a:off x="684213" y="4652963"/>
            <a:ext cx="8208962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600" i="1">
                <a:solidFill>
                  <a:schemeClr val="tx2"/>
                </a:solidFill>
              </a:rPr>
              <a:t>Born Digital</a:t>
            </a:r>
            <a:r>
              <a:rPr lang="hu-HU" sz="2600">
                <a:solidFill>
                  <a:schemeClr val="tx2"/>
                </a:solidFill>
              </a:rPr>
              <a:t>  – Digitális tartalom, digitális szolgáltatás </a:t>
            </a:r>
            <a:r>
              <a:rPr lang="hu-HU">
                <a:solidFill>
                  <a:schemeClr val="tx2"/>
                </a:solidFill>
              </a:rPr>
              <a:t>–</a:t>
            </a:r>
            <a:r>
              <a:rPr lang="hu-HU" sz="2600">
                <a:solidFill>
                  <a:schemeClr val="tx2"/>
                </a:solidFill>
              </a:rPr>
              <a:t> </a:t>
            </a:r>
            <a:br>
              <a:rPr lang="hu-HU" sz="2600">
                <a:solidFill>
                  <a:schemeClr val="tx2"/>
                </a:solidFill>
              </a:rPr>
            </a:br>
            <a:r>
              <a:rPr lang="hu-HU" sz="2600">
                <a:solidFill>
                  <a:schemeClr val="tx2"/>
                </a:solidFill>
              </a:rPr>
              <a:t>K2 továbbképzési sorozat </a:t>
            </a:r>
            <a:br>
              <a:rPr lang="hu-HU" sz="2600">
                <a:solidFill>
                  <a:schemeClr val="tx2"/>
                </a:solidFill>
              </a:rPr>
            </a:br>
            <a:r>
              <a:rPr lang="hu-HU" sz="2600">
                <a:solidFill>
                  <a:schemeClr val="tx2"/>
                </a:solidFill>
              </a:rPr>
              <a:t>Budapest, 2018. október 10.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611188" y="1773238"/>
            <a:ext cx="8353425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5113" indent="-265113">
              <a:spcAft>
                <a:spcPct val="50000"/>
              </a:spcAft>
              <a:buFontTx/>
              <a:buChar char="•"/>
            </a:pPr>
            <a:r>
              <a:rPr lang="hu-HU" sz="1900" b="1"/>
              <a:t>Cél: </a:t>
            </a:r>
            <a:r>
              <a:rPr lang="hu-HU" sz="1900"/>
              <a:t>A magyar webtérben nyilvánosan elérhető – kiemelten a kulturális, </a:t>
            </a:r>
            <a:br>
              <a:rPr lang="hu-HU" sz="1900"/>
            </a:br>
            <a:r>
              <a:rPr lang="hu-HU" sz="1900"/>
              <a:t>a tudományos, az oktatási és a közéleti jellegű – digitális tartalmak rendszeres mentése és hosszú távú megőrzése kutatási, oktatási, hivatkozhatósági, bizonyíthatósági, helyreállíthatósági és egyéb célokra. </a:t>
            </a:r>
          </a:p>
          <a:p>
            <a:pPr marL="265113" indent="-265113">
              <a:spcAft>
                <a:spcPct val="50000"/>
              </a:spcAft>
              <a:buFontTx/>
              <a:buChar char="•"/>
            </a:pPr>
            <a:r>
              <a:rPr lang="en-US" sz="1900" b="1"/>
              <a:t>Magyar webtér</a:t>
            </a:r>
            <a:r>
              <a:rPr lang="en-US" sz="1900"/>
              <a:t>: A magyar doménregisztrálók által magyarországi domén alá bejegyzett címeken lévő webhelyek, valamint a külföldi doméneken magyar természetes vagy jogi személyek által létrehozott webhelyek összessége a jelenben, továbbá minden olyan egyéb weboldal az élő weben, amelyet magyar célközönségnek szánnak.</a:t>
            </a:r>
          </a:p>
          <a:p>
            <a:pPr marL="265113" indent="-265113">
              <a:spcAft>
                <a:spcPct val="50000"/>
              </a:spcAft>
              <a:buFontTx/>
              <a:buChar char="•"/>
            </a:pPr>
            <a:r>
              <a:rPr lang="en-US" sz="1900" b="1"/>
              <a:t>Magyar webtartalom</a:t>
            </a:r>
            <a:r>
              <a:rPr lang="en-US" sz="1900"/>
              <a:t>: A magyar webtérben létező vagy valaha létezett digitális tartalmak összessége, beleértve tehát azokat is, amelyek már az élő weben nem elérhetők, de valahol (pl. egy webarchívumban vagy egy tárolóeszközön) megőrződtek.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395288" y="1700213"/>
            <a:ext cx="860425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5113" indent="-265113">
              <a:spcAft>
                <a:spcPct val="30000"/>
              </a:spcAft>
              <a:buFontTx/>
              <a:buChar char="•"/>
            </a:pPr>
            <a:r>
              <a:rPr lang="en-US" sz="1900" b="1"/>
              <a:t>Megval</a:t>
            </a:r>
            <a:r>
              <a:rPr lang="hu-HU" sz="1900" b="1"/>
              <a:t>ósítás: </a:t>
            </a:r>
            <a:r>
              <a:rPr lang="hu-HU" sz="1900"/>
              <a:t>2017 elején, az OKR program részeként indult két éves kísérleti projekt egy magyar webarchívum megalapozása céljából.</a:t>
            </a:r>
          </a:p>
          <a:p>
            <a:pPr marL="265113" indent="-265113">
              <a:spcAft>
                <a:spcPct val="30000"/>
              </a:spcAft>
              <a:buFontTx/>
              <a:buChar char="•"/>
            </a:pPr>
            <a:r>
              <a:rPr lang="hu-HU" sz="1900" b="1"/>
              <a:t>Munkacsoport: </a:t>
            </a:r>
            <a:r>
              <a:rPr lang="hu-HU" sz="1900"/>
              <a:t>Két részmunkaidős informatikus, egy webkönyvtáros és egy webadminisztrátor.</a:t>
            </a:r>
          </a:p>
          <a:p>
            <a:pPr marL="265113" indent="-265113">
              <a:spcAft>
                <a:spcPct val="30000"/>
              </a:spcAft>
              <a:buFontTx/>
              <a:buChar char="•"/>
            </a:pPr>
            <a:r>
              <a:rPr lang="hu-HU" b="1"/>
              <a:t>Hardver:</a:t>
            </a:r>
            <a:r>
              <a:rPr lang="hu-HU"/>
              <a:t> Egy nagyobb aratószerver a KIFÜ-ben (</a:t>
            </a:r>
            <a:r>
              <a:rPr lang="en-US"/>
              <a:t>128 GB</a:t>
            </a:r>
            <a:r>
              <a:rPr lang="hu-HU"/>
              <a:t> memória, 20 TB tárhely) és egy kisebb OSZK-s szerver a szoftvertesztekhez és a demó gyűjteményhez. A végleges infrastruktúra beszerzés alatt.</a:t>
            </a:r>
          </a:p>
          <a:p>
            <a:pPr marL="265113" indent="-265113">
              <a:spcAft>
                <a:spcPct val="30000"/>
              </a:spcAft>
              <a:buFontTx/>
              <a:buChar char="•"/>
            </a:pPr>
            <a:r>
              <a:rPr lang="hu-HU" b="1"/>
              <a:t>Szoftver: </a:t>
            </a:r>
            <a:r>
              <a:rPr lang="hu-HU"/>
              <a:t>Heritrix, OpenWayback, NetarchiveSuite, Web Curator Tool, WAIL, Brozzler, Webrecorder, Nimbus Screen Capture, SolrWayback, SolrMIA ..</a:t>
            </a:r>
            <a:r>
              <a:rPr lang="en-US"/>
              <a:t>.</a:t>
            </a:r>
            <a:endParaRPr lang="hu-HU" sz="1900"/>
          </a:p>
          <a:p>
            <a:pPr marL="265113" indent="-265113">
              <a:spcAft>
                <a:spcPct val="30000"/>
              </a:spcAft>
              <a:buFontTx/>
              <a:buChar char="•"/>
            </a:pPr>
            <a:r>
              <a:rPr lang="hu-HU" sz="1900" b="1"/>
              <a:t>Aratások: </a:t>
            </a:r>
            <a:r>
              <a:rPr lang="hu-HU" sz="1900"/>
              <a:t>Tematikus:</a:t>
            </a:r>
            <a:r>
              <a:rPr lang="hu-HU" sz="1900" b="1"/>
              <a:t> </a:t>
            </a:r>
            <a:r>
              <a:rPr lang="en-US" sz="1900"/>
              <a:t>k</a:t>
            </a:r>
            <a:r>
              <a:rPr lang="hu-HU" sz="1900"/>
              <a:t>özgyűjtemények, kutatóintézetek, önkormányzatok, </a:t>
            </a:r>
            <a:r>
              <a:rPr lang="hu-HU"/>
              <a:t>egyetemek, </a:t>
            </a:r>
            <a:r>
              <a:rPr lang="hu-HU" sz="1900"/>
              <a:t>irodalom, e-periodika (több mint 5 ezer webhely)</a:t>
            </a:r>
            <a:r>
              <a:rPr lang="en-US" sz="1900"/>
              <a:t>;</a:t>
            </a:r>
            <a:r>
              <a:rPr lang="hu-HU" sz="1900"/>
              <a:t> esemény: téli olimpia, választások</a:t>
            </a:r>
            <a:r>
              <a:rPr lang="en-US" sz="1900"/>
              <a:t>;</a:t>
            </a:r>
            <a:r>
              <a:rPr lang="hu-HU" sz="1900"/>
              <a:t> országos: </a:t>
            </a:r>
            <a:r>
              <a:rPr lang="hu-HU"/>
              <a:t>291 ezer, a .hu alá bejegyzett </a:t>
            </a:r>
            <a:r>
              <a:rPr lang="hu-HU" sz="1900"/>
              <a:t>domain.</a:t>
            </a:r>
          </a:p>
          <a:p>
            <a:pPr marL="265113" indent="-265113">
              <a:spcAft>
                <a:spcPct val="30000"/>
              </a:spcAft>
              <a:buFontTx/>
              <a:buChar char="•"/>
            </a:pPr>
            <a:r>
              <a:rPr lang="hu-HU" sz="1900" b="1"/>
              <a:t>Demó: </a:t>
            </a:r>
            <a:r>
              <a:rPr lang="hu-HU" sz="1900"/>
              <a:t>Engedélykérések után nyilvános </a:t>
            </a:r>
            <a:r>
              <a:rPr lang="hu-HU" sz="1900">
                <a:hlinkClick r:id="rId2"/>
              </a:rPr>
              <a:t>demó archívum</a:t>
            </a:r>
            <a:r>
              <a:rPr lang="hu-HU" sz="1900"/>
              <a:t>: kb. 120 honlap, blog és időszaki kiadvány, teljes szövegű keresővel, metaadatokkal.</a:t>
            </a:r>
            <a:endParaRPr lang="en-US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3" y="44450"/>
            <a:ext cx="7523162" cy="601821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7521575" cy="60166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33375"/>
            <a:ext cx="7558087" cy="604678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5"/>
          <a:srcRect b="41219"/>
          <a:stretch>
            <a:fillRect/>
          </a:stretch>
        </p:blipFill>
        <p:spPr bwMode="auto">
          <a:xfrm>
            <a:off x="541338" y="476250"/>
            <a:ext cx="7558087" cy="355441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620713"/>
            <a:ext cx="7558088" cy="60467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1367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8525" y="765175"/>
            <a:ext cx="7558088" cy="604678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1367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87450" y="766763"/>
            <a:ext cx="7558088" cy="60467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1367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76375" y="935038"/>
            <a:ext cx="7345363" cy="58769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611188" y="1760538"/>
            <a:ext cx="8353425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5113" indent="-265113">
              <a:spcAft>
                <a:spcPct val="40000"/>
              </a:spcAft>
              <a:buFontTx/>
              <a:buChar char="•"/>
            </a:pPr>
            <a:r>
              <a:rPr lang="hu-HU" sz="1900" b="1"/>
              <a:t>Honlap: </a:t>
            </a:r>
            <a:r>
              <a:rPr lang="hu-HU" sz="1900"/>
              <a:t>Ideiglenes projekt honlap hírekkel, irodalomjegyzékkel, külföldi kollégák beágyazott Twitter üzeneteivel: </a:t>
            </a:r>
            <a:r>
              <a:rPr lang="hu-HU">
                <a:hlinkClick r:id="rId2"/>
              </a:rPr>
              <a:t>mekosztaly.oszk.hu/mia</a:t>
            </a:r>
            <a:endParaRPr lang="hu-HU" sz="1900"/>
          </a:p>
          <a:p>
            <a:pPr marL="265113" indent="-265113">
              <a:spcAft>
                <a:spcPct val="40000"/>
              </a:spcAft>
              <a:buFontTx/>
              <a:buChar char="•"/>
            </a:pPr>
            <a:r>
              <a:rPr lang="hu-HU" sz="1900" b="1"/>
              <a:t>Lista:</a:t>
            </a:r>
            <a:r>
              <a:rPr lang="hu-HU" sz="1900"/>
              <a:t> MIA-L </a:t>
            </a:r>
            <a:r>
              <a:rPr lang="hu-HU"/>
              <a:t>levelezőcsoport </a:t>
            </a:r>
            <a:r>
              <a:rPr lang="hu-HU" sz="1900"/>
              <a:t>(jelenleg 2</a:t>
            </a:r>
            <a:r>
              <a:rPr lang="en-US" sz="1900"/>
              <a:t>8</a:t>
            </a:r>
            <a:r>
              <a:rPr lang="hu-HU" sz="1900"/>
              <a:t> taggal), néhány hetente helyzetjelentések a projekt aktuális fejleményeiről.</a:t>
            </a:r>
          </a:p>
          <a:p>
            <a:pPr marL="265113" indent="-265113">
              <a:spcAft>
                <a:spcPct val="40000"/>
              </a:spcAft>
              <a:buFontTx/>
              <a:buChar char="•"/>
            </a:pPr>
            <a:r>
              <a:rPr lang="hu-HU" sz="1900" b="1"/>
              <a:t>Wiki: </a:t>
            </a:r>
            <a:r>
              <a:rPr lang="hu-HU" sz="1900"/>
              <a:t>Közel 600 szócikk az internetes tartalmak megőrzésével kapcsolatos fogalmakról, projektekről, szoftverekről, szolgáltatásokról, szervezetekről, rendezvényekről stb.</a:t>
            </a:r>
          </a:p>
          <a:p>
            <a:pPr marL="265113" indent="-265113">
              <a:spcAft>
                <a:spcPct val="40000"/>
              </a:spcAft>
              <a:buFontTx/>
              <a:buChar char="•"/>
            </a:pPr>
            <a:r>
              <a:rPr lang="hu-HU" sz="1900" b="1"/>
              <a:t>Bibliográfia: </a:t>
            </a:r>
            <a:r>
              <a:rPr lang="hu-HU" sz="1900"/>
              <a:t>Több mint 450 tételes szakirodalmi gyűjtés absztraktokkal HTML, DOCX, PDF, RIS és bookmark formátumokban.</a:t>
            </a:r>
          </a:p>
          <a:p>
            <a:pPr marL="265113" indent="-265113">
              <a:spcAft>
                <a:spcPct val="40000"/>
              </a:spcAft>
              <a:buFontTx/>
              <a:buChar char="•"/>
            </a:pPr>
            <a:r>
              <a:rPr lang="hu-HU" sz="1900" b="1"/>
              <a:t>Oktatás:</a:t>
            </a:r>
            <a:r>
              <a:rPr lang="hu-HU" sz="1900"/>
              <a:t> Kevert típusú (nagyrészt e-learning) és hagyományos továbbképzési tanfolyam a Könyvtári Intézet szervezésében</a:t>
            </a:r>
            <a:r>
              <a:rPr lang="en-US" sz="1900"/>
              <a:t> (</a:t>
            </a:r>
            <a:r>
              <a:rPr lang="hu-HU" sz="1900"/>
              <a:t>terv</a:t>
            </a:r>
            <a:r>
              <a:rPr lang="en-US" sz="1900"/>
              <a:t>)</a:t>
            </a:r>
            <a:r>
              <a:rPr lang="hu-HU" sz="1900"/>
              <a:t>.</a:t>
            </a:r>
          </a:p>
          <a:p>
            <a:pPr marL="265113" indent="-265113">
              <a:spcAft>
                <a:spcPct val="40000"/>
              </a:spcAft>
              <a:buFontTx/>
              <a:buChar char="•"/>
            </a:pPr>
            <a:r>
              <a:rPr lang="hu-HU" sz="1900" b="1"/>
              <a:t>Ismeretterjesztés:</a:t>
            </a:r>
            <a:r>
              <a:rPr lang="hu-HU" sz="1900"/>
              <a:t> Előadások hazai és külföldi rendezvényeken, publikációk a szaklapokban, „404 workshop” az OSZK-ban...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3" y="115888"/>
            <a:ext cx="7558087" cy="60467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157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463" y="261938"/>
            <a:ext cx="7558087" cy="6046787"/>
          </a:xfrm>
          <a:prstGeom prst="rect">
            <a:avLst/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538" y="476250"/>
            <a:ext cx="7558087" cy="604678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4875" y="620713"/>
            <a:ext cx="7558088" cy="60467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157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8888" y="766763"/>
            <a:ext cx="7558087" cy="60467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539750" y="1700213"/>
            <a:ext cx="8353425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5113" indent="-265113">
              <a:spcAft>
                <a:spcPct val="40000"/>
              </a:spcAft>
              <a:buFontTx/>
              <a:buChar char="•"/>
            </a:pPr>
            <a:r>
              <a:rPr lang="en-US" sz="1900" b="1"/>
              <a:t>Tov</a:t>
            </a:r>
            <a:r>
              <a:rPr lang="hu-HU" sz="1900" b="1"/>
              <a:t>ábbi tesztek és fejlesztések: </a:t>
            </a:r>
            <a:r>
              <a:rPr lang="hu-HU" sz="1900"/>
              <a:t>új gyűjtemények, az eddigiek újraaratása (oldalképekkel és részben Brozzlerrel), keresők fejlesztése, metaadatolás, minőségellenőrzés, statisztikák, raktározás, új honlap...</a:t>
            </a:r>
          </a:p>
          <a:p>
            <a:pPr marL="265113" indent="-265113">
              <a:spcAft>
                <a:spcPct val="40000"/>
              </a:spcAft>
              <a:buFontTx/>
              <a:buChar char="•"/>
            </a:pPr>
            <a:r>
              <a:rPr lang="hu-HU" sz="1900" b="1"/>
              <a:t>Szabályozás:</a:t>
            </a:r>
            <a:r>
              <a:rPr lang="hu-HU" sz="1900"/>
              <a:t> Belső útmutatók, szabályzatok, készülő törvénytervezet.</a:t>
            </a:r>
          </a:p>
          <a:p>
            <a:pPr marL="265113" indent="-265113">
              <a:spcAft>
                <a:spcPct val="40000"/>
              </a:spcAft>
              <a:buFontTx/>
              <a:buChar char="•"/>
            </a:pPr>
            <a:r>
              <a:rPr lang="hu-HU" sz="1900" b="1"/>
              <a:t>Rendszerterv: </a:t>
            </a:r>
            <a:r>
              <a:rPr lang="hu-HU" sz="1900"/>
              <a:t>Az üzemszerű működéshez és az OKR-hez való illesztéshez szükséges informatikai és munkafolyamat terv.</a:t>
            </a:r>
          </a:p>
          <a:p>
            <a:pPr marL="265113" indent="-265113">
              <a:spcAft>
                <a:spcPct val="40000"/>
              </a:spcAft>
              <a:buFontTx/>
              <a:buChar char="•"/>
            </a:pPr>
            <a:r>
              <a:rPr lang="hu-HU" sz="1900" b="1"/>
              <a:t>Nemzetközi együttműködés: </a:t>
            </a:r>
            <a:r>
              <a:rPr lang="hu-HU"/>
              <a:t>IIPC (</a:t>
            </a:r>
            <a:r>
              <a:rPr lang="hu-HU" sz="1900"/>
              <a:t>International Internet Preservation Consortium), Internet Archive (magyar tartalom átvétele?).</a:t>
            </a:r>
          </a:p>
          <a:p>
            <a:pPr marL="265113" indent="-265113">
              <a:spcAft>
                <a:spcPct val="40000"/>
              </a:spcAft>
              <a:buFontTx/>
              <a:buChar char="•"/>
            </a:pPr>
            <a:r>
              <a:rPr lang="en-US" sz="1900" b="1"/>
              <a:t>Haza</a:t>
            </a:r>
            <a:r>
              <a:rPr lang="hu-HU" sz="1900" b="1"/>
              <a:t>i együttműködés: </a:t>
            </a:r>
            <a:r>
              <a:rPr lang="hu-HU" sz="1900"/>
              <a:t>Munkamegosztás: válogatás (</a:t>
            </a:r>
            <a:r>
              <a:rPr lang="hu-HU">
                <a:hlinkClick r:id="rId2"/>
              </a:rPr>
              <a:t>javaslattevő űrlap</a:t>
            </a:r>
            <a:r>
              <a:rPr lang="hu-HU"/>
              <a:t>)</a:t>
            </a:r>
            <a:r>
              <a:rPr lang="hu-HU" sz="1900"/>
              <a:t>,  archiválás, minőségellenőrzés, metaadatolás és szolgáltatás.</a:t>
            </a:r>
            <a:endParaRPr lang="hu-HU" sz="1900" b="1"/>
          </a:p>
          <a:p>
            <a:pPr marL="265113" indent="-265113">
              <a:spcAft>
                <a:spcPct val="40000"/>
              </a:spcAft>
              <a:buFontTx/>
              <a:buChar char="•"/>
            </a:pPr>
            <a:r>
              <a:rPr lang="hu-HU" sz="1900" b="1"/>
              <a:t>404 workshop: </a:t>
            </a:r>
            <a:r>
              <a:rPr lang="hu-HU" sz="1900"/>
              <a:t>2018. november 15-én az OSZK-ban (előadások és kerekasztal). A fő témák: a projekt eredményeinek részletes bemutatása, a távlati tervek, a jogi szabályozás és az együttműködési lehetőségek.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295400" y="5421313"/>
            <a:ext cx="65532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800">
                <a:solidFill>
                  <a:schemeClr val="folHlink"/>
                </a:solidFill>
              </a:rPr>
              <a:t>KÖSZÖNÖM A FIGYELMET!</a:t>
            </a:r>
          </a:p>
        </p:txBody>
      </p:sp>
      <p:pic>
        <p:nvPicPr>
          <p:cNvPr id="100356" name="Picture 5" descr="https://thumbs.dreamstime.com/b/toilet-paper-page-not-found-as-web-message-447417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844675"/>
            <a:ext cx="51847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</p:bldLst>
  </p:timing>
</p:sld>
</file>

<file path=ppt/theme/theme1.xml><?xml version="1.0" encoding="utf-8"?>
<a:theme xmlns:a="http://schemas.openxmlformats.org/drawingml/2006/main" name="Office-téma">
  <a:themeElements>
    <a:clrScheme name="Office-téma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3399"/>
      </a:hlink>
      <a:folHlink>
        <a:srgbClr val="800080"/>
      </a:folHlink>
    </a:clrScheme>
    <a:fontScheme name="Office-t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é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3333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3399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FF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FF"/>
        </a:dk1>
        <a:lt1>
          <a:srgbClr val="FFFFFF"/>
        </a:lt1>
        <a:dk2>
          <a:srgbClr val="000099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3366"/>
        </a:dk1>
        <a:lt1>
          <a:srgbClr val="FFFFFF"/>
        </a:lt1>
        <a:dk2>
          <a:srgbClr val="003366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2A56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-téma">
  <a:themeElements>
    <a:clrScheme name="1_Office-té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-t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-té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téma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3333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téma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3399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téma 4">
        <a:dk1>
          <a:srgbClr val="0000FF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téma 5">
        <a:dk1>
          <a:srgbClr val="0000FF"/>
        </a:dk1>
        <a:lt1>
          <a:srgbClr val="FFFFFF"/>
        </a:lt1>
        <a:dk2>
          <a:srgbClr val="000099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téma 6">
        <a:dk1>
          <a:srgbClr val="003366"/>
        </a:dk1>
        <a:lt1>
          <a:srgbClr val="FFFFFF"/>
        </a:lt1>
        <a:dk2>
          <a:srgbClr val="003366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2A56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-téma">
  <a:themeElements>
    <a:clrScheme name="2_Office-té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-t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-té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-téma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3333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-téma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3399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-téma 4">
        <a:dk1>
          <a:srgbClr val="0000FF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-téma 5">
        <a:dk1>
          <a:srgbClr val="0000FF"/>
        </a:dk1>
        <a:lt1>
          <a:srgbClr val="FFFFFF"/>
        </a:lt1>
        <a:dk2>
          <a:srgbClr val="000099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-téma 6">
        <a:dk1>
          <a:srgbClr val="003366"/>
        </a:dk1>
        <a:lt1>
          <a:srgbClr val="FFFFFF"/>
        </a:lt1>
        <a:dk2>
          <a:srgbClr val="003366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2A56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-téma">
  <a:themeElements>
    <a:clrScheme name="3_Office-té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-t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-té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-téma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3333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-téma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3399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-téma 4">
        <a:dk1>
          <a:srgbClr val="0000FF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-téma 5">
        <a:dk1>
          <a:srgbClr val="0000FF"/>
        </a:dk1>
        <a:lt1>
          <a:srgbClr val="FFFFFF"/>
        </a:lt1>
        <a:dk2>
          <a:srgbClr val="000099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-téma 6">
        <a:dk1>
          <a:srgbClr val="003366"/>
        </a:dk1>
        <a:lt1>
          <a:srgbClr val="FFFFFF"/>
        </a:lt1>
        <a:dk2>
          <a:srgbClr val="003366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2A56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-téma">
  <a:themeElements>
    <a:clrScheme name="4_Office-té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-t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Office-té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-téma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3333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-téma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3399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-téma 4">
        <a:dk1>
          <a:srgbClr val="0000FF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-téma 5">
        <a:dk1>
          <a:srgbClr val="0000FF"/>
        </a:dk1>
        <a:lt1>
          <a:srgbClr val="FFFFFF"/>
        </a:lt1>
        <a:dk2>
          <a:srgbClr val="000099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-téma 6">
        <a:dk1>
          <a:srgbClr val="003366"/>
        </a:dk1>
        <a:lt1>
          <a:srgbClr val="FFFFFF"/>
        </a:lt1>
        <a:dk2>
          <a:srgbClr val="003366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2A56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-téma">
  <a:themeElements>
    <a:clrScheme name="5_Office-té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-t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Office-té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-téma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3333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-téma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3399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-téma 4">
        <a:dk1>
          <a:srgbClr val="0000FF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-téma 5">
        <a:dk1>
          <a:srgbClr val="0000FF"/>
        </a:dk1>
        <a:lt1>
          <a:srgbClr val="FFFFFF"/>
        </a:lt1>
        <a:dk2>
          <a:srgbClr val="000099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-téma 6">
        <a:dk1>
          <a:srgbClr val="003366"/>
        </a:dk1>
        <a:lt1>
          <a:srgbClr val="FFFFFF"/>
        </a:lt1>
        <a:dk2>
          <a:srgbClr val="003366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2A56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-téma">
  <a:themeElements>
    <a:clrScheme name="6_Office-té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-t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Office-té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-téma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3333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-téma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3399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-téma 4">
        <a:dk1>
          <a:srgbClr val="0000FF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-téma 5">
        <a:dk1>
          <a:srgbClr val="0000FF"/>
        </a:dk1>
        <a:lt1>
          <a:srgbClr val="FFFFFF"/>
        </a:lt1>
        <a:dk2>
          <a:srgbClr val="000099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-téma 6">
        <a:dk1>
          <a:srgbClr val="003366"/>
        </a:dk1>
        <a:lt1>
          <a:srgbClr val="FFFFFF"/>
        </a:lt1>
        <a:dk2>
          <a:srgbClr val="003366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2A56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e-téma">
  <a:themeElements>
    <a:clrScheme name="7_Office-té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-t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Office-té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ffice-téma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3333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ffice-téma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3399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ffice-téma 4">
        <a:dk1>
          <a:srgbClr val="0000FF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ffice-téma 5">
        <a:dk1>
          <a:srgbClr val="0000FF"/>
        </a:dk1>
        <a:lt1>
          <a:srgbClr val="FFFFFF"/>
        </a:lt1>
        <a:dk2>
          <a:srgbClr val="000099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ffice-téma 6">
        <a:dk1>
          <a:srgbClr val="003366"/>
        </a:dk1>
        <a:lt1>
          <a:srgbClr val="FFFFFF"/>
        </a:lt1>
        <a:dk2>
          <a:srgbClr val="003366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2A56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Keretes">
  <a:themeElements>
    <a:clrScheme name="Keretes 12">
      <a:dk1>
        <a:srgbClr val="003366"/>
      </a:dk1>
      <a:lt1>
        <a:srgbClr val="FFFFFF"/>
      </a:lt1>
      <a:dk2>
        <a:srgbClr val="003366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2A56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Keretes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eretes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retes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retes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retes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retes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retes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retes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retes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retes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retes 10">
        <a:dk1>
          <a:srgbClr val="0000FF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retes 11">
        <a:dk1>
          <a:srgbClr val="0000FF"/>
        </a:dk1>
        <a:lt1>
          <a:srgbClr val="FFFFFF"/>
        </a:lt1>
        <a:dk2>
          <a:srgbClr val="000099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retes 12">
        <a:dk1>
          <a:srgbClr val="003366"/>
        </a:dk1>
        <a:lt1>
          <a:srgbClr val="FFFFFF"/>
        </a:lt1>
        <a:dk2>
          <a:srgbClr val="003366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2A56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OSZK</Template>
  <TotalTime>653</TotalTime>
  <Words>439</Words>
  <Application>Microsoft Office PowerPoint</Application>
  <PresentationFormat>Diavetítés a képernyőre (4:3 oldalarány)</PresentationFormat>
  <Paragraphs>25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9</vt:i4>
      </vt:variant>
      <vt:variant>
        <vt:lpstr>Diacímek</vt:lpstr>
      </vt:variant>
      <vt:variant>
        <vt:i4>8</vt:i4>
      </vt:variant>
    </vt:vector>
  </HeadingPairs>
  <TitlesOfParts>
    <vt:vector size="24" baseType="lpstr">
      <vt:lpstr>Arial</vt:lpstr>
      <vt:lpstr>Calibri</vt:lpstr>
      <vt:lpstr>Copperplate Gothic Bold</vt:lpstr>
      <vt:lpstr>Times New Roman</vt:lpstr>
      <vt:lpstr>Tunga</vt:lpstr>
      <vt:lpstr>Verdana</vt:lpstr>
      <vt:lpstr>Wingdings</vt:lpstr>
      <vt:lpstr>Office-téma</vt:lpstr>
      <vt:lpstr>1_Office-téma</vt:lpstr>
      <vt:lpstr>2_Office-téma</vt:lpstr>
      <vt:lpstr>3_Office-téma</vt:lpstr>
      <vt:lpstr>4_Office-téma</vt:lpstr>
      <vt:lpstr>5_Office-téma</vt:lpstr>
      <vt:lpstr>6_Office-téma</vt:lpstr>
      <vt:lpstr>7_Office-téma</vt:lpstr>
      <vt:lpstr>Keretes</vt:lpstr>
      <vt:lpstr>Webes tartalmak  digitális megőrzése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MEK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Webes tartalmak digitális megőrzése</dc:title>
  <dc:creator>Drótos László</dc:creator>
  <cp:lastModifiedBy>Nagy Zsuzsanna</cp:lastModifiedBy>
  <cp:revision>108</cp:revision>
  <dcterms:created xsi:type="dcterms:W3CDTF">2018-07-08T06:56:54Z</dcterms:created>
  <dcterms:modified xsi:type="dcterms:W3CDTF">2019-05-10T06:52:34Z</dcterms:modified>
</cp:coreProperties>
</file>